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4336" r:id="rId1"/>
  </p:sldMasterIdLst>
  <p:sldIdLst>
    <p:sldId id="256" r:id="rId2"/>
    <p:sldId id="258" r:id="rId3"/>
    <p:sldId id="300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48" autoAdjust="0"/>
    <p:restoredTop sz="94660"/>
  </p:normalViewPr>
  <p:slideViewPr>
    <p:cSldViewPr snapToGrid="0">
      <p:cViewPr>
        <p:scale>
          <a:sx n="113" d="100"/>
          <a:sy n="113" d="100"/>
        </p:scale>
        <p:origin x="1926" y="120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12192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12192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65060" y="5052546"/>
            <a:ext cx="7516013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0109" y="3132290"/>
            <a:ext cx="9567135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40000" y="731519"/>
            <a:ext cx="85344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38344" y="376518"/>
            <a:ext cx="27432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432151" y="731520"/>
            <a:ext cx="6439049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1800" b="1" i="0">
                <a:solidFill>
                  <a:schemeClr val="hlink"/>
                </a:solidFill>
                <a:latin typeface="Candara"/>
                <a:cs typeface="Candar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2/22/2022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2607680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524000" y="731520"/>
            <a:ext cx="85344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12192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12192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10927" y="2172648"/>
            <a:ext cx="7955555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6584" y="4607511"/>
            <a:ext cx="7960659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523999" y="731519"/>
            <a:ext cx="4462272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6193536" y="731520"/>
            <a:ext cx="4462272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0" y="731520"/>
            <a:ext cx="4462272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41929" y="1400327"/>
            <a:ext cx="4462272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96403" y="731520"/>
            <a:ext cx="4462272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93367" y="1399032"/>
            <a:ext cx="4462272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18794" y="2209801"/>
            <a:ext cx="4848113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124688" y="731520"/>
            <a:ext cx="5356113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34354" y="3497802"/>
            <a:ext cx="4518213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12192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12192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966900" y="1143000"/>
            <a:ext cx="54864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70516" y="1010486"/>
            <a:ext cx="4925485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9691" y="4464421"/>
            <a:ext cx="8511384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12192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12192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12192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12192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391053" y="4372168"/>
            <a:ext cx="8683348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24000" y="732260"/>
            <a:ext cx="85344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29600" y="6172201"/>
            <a:ext cx="3352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5C99A5AD-3E1F-49BF-A2A4-84E09001EBB5}" type="datetimeFigureOut">
              <a:rPr lang="ru-RU" smtClean="0"/>
              <a:t>22.02.2022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600" y="6172201"/>
            <a:ext cx="44704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080000" y="6172201"/>
            <a:ext cx="2438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B3E0AA7C-CD61-4F88-90AF-30AE94B4937A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337" r:id="rId1"/>
    <p:sldLayoutId id="2147484338" r:id="rId2"/>
    <p:sldLayoutId id="2147484339" r:id="rId3"/>
    <p:sldLayoutId id="2147484340" r:id="rId4"/>
    <p:sldLayoutId id="2147484341" r:id="rId5"/>
    <p:sldLayoutId id="2147484342" r:id="rId6"/>
    <p:sldLayoutId id="2147484343" r:id="rId7"/>
    <p:sldLayoutId id="2147484344" r:id="rId8"/>
    <p:sldLayoutId id="2147484345" r:id="rId9"/>
    <p:sldLayoutId id="2147484346" r:id="rId10"/>
    <p:sldLayoutId id="2147484347" r:id="rId11"/>
    <p:sldLayoutId id="2147484348" r:id="rId12"/>
  </p:sldLayoutIdLst>
  <p:timing>
    <p:tnLst>
      <p:par>
        <p:cTn id="1" dur="indefinite" restart="never" nodeType="tmRoot"/>
      </p:par>
    </p:tnLst>
  </p:timing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>
            <a:extLst>
              <a:ext uri="{FF2B5EF4-FFF2-40B4-BE49-F238E27FC236}">
                <a16:creationId xmlns="" xmlns:a16="http://schemas.microsoft.com/office/drawing/2014/main" id="{E76CE7D0-ADDD-47E9-97EB-0AE53AA1886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/>
          </a:bodyPr>
          <a:lstStyle/>
          <a:p>
            <a:r>
              <a:rPr lang="ru-RU" dirty="0"/>
              <a:t>Отдела предпринимательства и туризма на </a:t>
            </a:r>
            <a:r>
              <a:rPr lang="ru-RU" dirty="0" smtClean="0"/>
              <a:t>2021-2023 </a:t>
            </a:r>
            <a:r>
              <a:rPr lang="ru-RU" dirty="0"/>
              <a:t>годы</a:t>
            </a:r>
          </a:p>
          <a:p>
            <a:r>
              <a:rPr lang="ru-RU" dirty="0" smtClean="0"/>
              <a:t>2021-2023 </a:t>
            </a:r>
            <a:r>
              <a:rPr lang="ru-RU" dirty="0" err="1"/>
              <a:t>жылға</a:t>
            </a:r>
            <a:r>
              <a:rPr lang="ru-RU" dirty="0"/>
              <a:t> </a:t>
            </a:r>
            <a:r>
              <a:rPr lang="ru-RU" dirty="0" err="1"/>
              <a:t>арналған</a:t>
            </a:r>
            <a:r>
              <a:rPr lang="ru-RU" dirty="0"/>
              <a:t> </a:t>
            </a:r>
            <a:r>
              <a:rPr lang="ru-RU" dirty="0" err="1"/>
              <a:t>куәсіпкерлік</a:t>
            </a:r>
            <a:r>
              <a:rPr lang="ru-RU" dirty="0"/>
              <a:t> </a:t>
            </a:r>
            <a:r>
              <a:rPr lang="ru-RU" dirty="0" err="1"/>
              <a:t>және</a:t>
            </a:r>
            <a:r>
              <a:rPr lang="ru-RU" dirty="0"/>
              <a:t> туризм </a:t>
            </a:r>
            <a:r>
              <a:rPr lang="ru-RU" dirty="0" err="1"/>
              <a:t>бөлімі</a:t>
            </a:r>
            <a:endParaRPr lang="ru-RU" dirty="0"/>
          </a:p>
        </p:txBody>
      </p:sp>
      <p:sp>
        <p:nvSpPr>
          <p:cNvPr id="2" name="Заголовок 1">
            <a:extLst>
              <a:ext uri="{FF2B5EF4-FFF2-40B4-BE49-F238E27FC236}">
                <a16:creationId xmlns="" xmlns:a16="http://schemas.microsoft.com/office/drawing/2014/main" id="{00013D00-655E-47B2-A743-876042DB815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928400" y="2185059"/>
            <a:ext cx="8574622" cy="1387039"/>
          </a:xfrm>
        </p:spPr>
        <p:txBody>
          <a:bodyPr/>
          <a:lstStyle/>
          <a:p>
            <a:r>
              <a:rPr lang="ru-RU" dirty="0"/>
              <a:t> </a:t>
            </a:r>
            <a:r>
              <a:rPr lang="ru-RU" dirty="0" err="1"/>
              <a:t>Азаматтық</a:t>
            </a:r>
            <a:r>
              <a:rPr lang="ru-RU" dirty="0"/>
              <a:t> бюджет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56214791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bject 4"/>
          <p:cNvSpPr txBox="1"/>
          <p:nvPr/>
        </p:nvSpPr>
        <p:spPr>
          <a:xfrm>
            <a:off x="2543444" y="1447800"/>
            <a:ext cx="8124555" cy="302018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just"/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Сіздердің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назарларыңызға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Солтүстік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Қазақстан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облысы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Айыртау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ауданы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әкімдігінің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кәсіпкерлік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және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туризм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бөлімінің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smtClean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2021-2023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жылдарға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арналған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азаматтық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бюджеті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ұсынылады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онда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бөлім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бюджетінің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негізгі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көрсеткіштері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туралы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ақпарат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dirty="0" err="1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қамтылған</a:t>
            </a:r>
            <a:r>
              <a:rPr lang="ru-RU" dirty="0">
                <a:solidFill>
                  <a:srgbClr val="073E87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12700" algn="just"/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 indent="639445" algn="just">
              <a:tabLst>
                <a:tab pos="1798320" algn="l"/>
                <a:tab pos="3368675" algn="l"/>
                <a:tab pos="4819015" algn="l"/>
                <a:tab pos="5148580" algn="l"/>
                <a:tab pos="6240145" algn="l"/>
              </a:tabLst>
            </a:pPr>
            <a:r>
              <a:rPr lang="ru-RU" spc="-10" dirty="0" err="1">
                <a:latin typeface="Arial" panose="020B0604020202020204" pitchFamily="34" charset="0"/>
                <a:cs typeface="Arial" panose="020B0604020202020204" pitchFamily="34" charset="0"/>
              </a:rPr>
              <a:t>Бөлімнің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10" dirty="0" err="1">
                <a:latin typeface="Arial" panose="020B0604020202020204" pitchFamily="34" charset="0"/>
                <a:cs typeface="Arial" panose="020B0604020202020204" pitchFamily="34" charset="0"/>
              </a:rPr>
              <a:t>бюджеті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10" dirty="0" err="1">
                <a:latin typeface="Arial" panose="020B0604020202020204" pitchFamily="34" charset="0"/>
                <a:cs typeface="Arial" panose="020B0604020202020204" pitchFamily="34" charset="0"/>
              </a:rPr>
              <a:t>аудандық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10" dirty="0" err="1">
                <a:latin typeface="Arial" panose="020B0604020202020204" pitchFamily="34" charset="0"/>
                <a:cs typeface="Arial" panose="020B0604020202020204" pitchFamily="34" charset="0"/>
              </a:rPr>
              <a:t>мәслихат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10" dirty="0" err="1">
                <a:latin typeface="Arial" panose="020B0604020202020204" pitchFamily="34" charset="0"/>
                <a:cs typeface="Arial" panose="020B0604020202020204" pitchFamily="34" charset="0"/>
              </a:rPr>
              <a:t>сессиясының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 2021 </a:t>
            </a:r>
            <a:r>
              <a:rPr lang="ru-RU" spc="-10" dirty="0" err="1">
                <a:latin typeface="Arial" panose="020B0604020202020204" pitchFamily="34" charset="0"/>
                <a:cs typeface="Arial" panose="020B0604020202020204" pitchFamily="34" charset="0"/>
              </a:rPr>
              <a:t>жылғы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10" dirty="0" smtClean="0">
                <a:latin typeface="Arial" panose="020B0604020202020204" pitchFamily="34" charset="0"/>
                <a:cs typeface="Arial" panose="020B0604020202020204" pitchFamily="34" charset="0"/>
              </a:rPr>
              <a:t>9 </a:t>
            </a:r>
            <a:r>
              <a:rPr lang="ru-RU" spc="-10" dirty="0" err="1">
                <a:latin typeface="Arial" panose="020B0604020202020204" pitchFamily="34" charset="0"/>
                <a:cs typeface="Arial" panose="020B0604020202020204" pitchFamily="34" charset="0"/>
              </a:rPr>
              <a:t>желтоқсандағы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 №</a:t>
            </a:r>
            <a:r>
              <a:rPr lang="ru-RU" spc="-10" dirty="0" smtClean="0">
                <a:latin typeface="Arial" panose="020B0604020202020204" pitchFamily="34" charset="0"/>
                <a:cs typeface="Arial" panose="020B0604020202020204" pitchFamily="34" charset="0"/>
              </a:rPr>
              <a:t>7-12-26 </a:t>
            </a:r>
            <a:r>
              <a:rPr lang="ru-RU" spc="-10" dirty="0" err="1">
                <a:latin typeface="Arial" panose="020B0604020202020204" pitchFamily="34" charset="0"/>
                <a:cs typeface="Arial" panose="020B0604020202020204" pitchFamily="34" charset="0"/>
              </a:rPr>
              <a:t>шешімімен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pc="-10" dirty="0" err="1">
                <a:latin typeface="Arial" panose="020B0604020202020204" pitchFamily="34" charset="0"/>
                <a:cs typeface="Arial" panose="020B0604020202020204" pitchFamily="34" charset="0"/>
              </a:rPr>
              <a:t>бекітілді</a:t>
            </a:r>
            <a:r>
              <a:rPr lang="ru-RU" spc="-10" dirty="0"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marL="12700" marR="5080" indent="639445" algn="just">
              <a:tabLst>
                <a:tab pos="1798320" algn="l"/>
                <a:tab pos="3368675" algn="l"/>
                <a:tab pos="4819015" algn="l"/>
                <a:tab pos="5148580" algn="l"/>
                <a:tab pos="6240145" algn="l"/>
              </a:tabLst>
            </a:pPr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3335" marR="7620" indent="640080" algn="just">
              <a:spcBef>
                <a:spcPts val="1580"/>
              </a:spcBef>
              <a:tabLst>
                <a:tab pos="1878330" algn="l"/>
              </a:tabLst>
            </a:pPr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marL="12700" marR="5080" indent="640080" algn="just">
              <a:lnSpc>
                <a:spcPct val="106700"/>
              </a:lnSpc>
              <a:spcBef>
                <a:spcPts val="100"/>
              </a:spcBef>
            </a:pPr>
            <a:endParaRPr lang="ru-RU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" name="object 9"/>
          <p:cNvSpPr txBox="1">
            <a:spLocks noGrp="1"/>
          </p:cNvSpPr>
          <p:nvPr>
            <p:ph type="title"/>
          </p:nvPr>
        </p:nvSpPr>
        <p:spPr>
          <a:xfrm>
            <a:off x="2209800" y="582436"/>
            <a:ext cx="8268779" cy="444352"/>
          </a:xfrm>
          <a:prstGeom prst="rect">
            <a:avLst/>
          </a:prstGeom>
        </p:spPr>
        <p:txBody>
          <a:bodyPr vert="horz" wrap="square" lIns="0" tIns="13335" rIns="0" bIns="0" rtlCol="0" anchor="t">
            <a:spAutoFit/>
          </a:bodyPr>
          <a:lstStyle/>
          <a:p>
            <a:pPr marL="12700" algn="ctr">
              <a:spcBef>
                <a:spcPts val="105"/>
              </a:spcBef>
            </a:pPr>
            <a:r>
              <a:rPr lang="kk-KZ" sz="2800" spc="-1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Құрметті сайт қонақтары</a:t>
            </a:r>
            <a:r>
              <a:rPr sz="2800" spc="-5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!</a:t>
            </a:r>
            <a:endParaRPr sz="28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object 3"/>
          <p:cNvSpPr/>
          <p:nvPr/>
        </p:nvSpPr>
        <p:spPr>
          <a:xfrm>
            <a:off x="7791450" y="6184636"/>
            <a:ext cx="2876550" cy="714375"/>
          </a:xfrm>
          <a:custGeom>
            <a:avLst/>
            <a:gdLst/>
            <a:ahLst/>
            <a:cxnLst/>
            <a:rect l="l" t="t" r="r" b="b"/>
            <a:pathLst>
              <a:path w="2876550" h="714375">
                <a:moveTo>
                  <a:pt x="2876410" y="0"/>
                </a:moveTo>
                <a:lnTo>
                  <a:pt x="2870034" y="0"/>
                </a:lnTo>
                <a:lnTo>
                  <a:pt x="2748851" y="20091"/>
                </a:lnTo>
                <a:lnTo>
                  <a:pt x="2625547" y="42405"/>
                </a:lnTo>
                <a:lnTo>
                  <a:pt x="2370442" y="91516"/>
                </a:lnTo>
                <a:lnTo>
                  <a:pt x="2102561" y="149555"/>
                </a:lnTo>
                <a:lnTo>
                  <a:pt x="1821941" y="216509"/>
                </a:lnTo>
                <a:lnTo>
                  <a:pt x="1564703" y="281241"/>
                </a:lnTo>
                <a:lnTo>
                  <a:pt x="841882" y="444182"/>
                </a:lnTo>
                <a:lnTo>
                  <a:pt x="620775" y="488823"/>
                </a:lnTo>
                <a:lnTo>
                  <a:pt x="199847" y="566953"/>
                </a:lnTo>
                <a:lnTo>
                  <a:pt x="0" y="600430"/>
                </a:lnTo>
                <a:lnTo>
                  <a:pt x="270001" y="638378"/>
                </a:lnTo>
                <a:lnTo>
                  <a:pt x="397560" y="653999"/>
                </a:lnTo>
                <a:lnTo>
                  <a:pt x="644169" y="680783"/>
                </a:lnTo>
                <a:lnTo>
                  <a:pt x="873772" y="698639"/>
                </a:lnTo>
                <a:lnTo>
                  <a:pt x="984313" y="705345"/>
                </a:lnTo>
                <a:lnTo>
                  <a:pt x="1092746" y="709803"/>
                </a:lnTo>
                <a:lnTo>
                  <a:pt x="1296835" y="714273"/>
                </a:lnTo>
                <a:lnTo>
                  <a:pt x="1394625" y="714273"/>
                </a:lnTo>
                <a:lnTo>
                  <a:pt x="1583829" y="709803"/>
                </a:lnTo>
                <a:lnTo>
                  <a:pt x="1673123" y="705345"/>
                </a:lnTo>
                <a:lnTo>
                  <a:pt x="1843201" y="691946"/>
                </a:lnTo>
                <a:lnTo>
                  <a:pt x="1926107" y="683018"/>
                </a:lnTo>
                <a:lnTo>
                  <a:pt x="2083434" y="660692"/>
                </a:lnTo>
                <a:lnTo>
                  <a:pt x="2232253" y="633907"/>
                </a:lnTo>
                <a:lnTo>
                  <a:pt x="2372563" y="602665"/>
                </a:lnTo>
                <a:lnTo>
                  <a:pt x="2506497" y="566953"/>
                </a:lnTo>
                <a:lnTo>
                  <a:pt x="2634056" y="526770"/>
                </a:lnTo>
                <a:lnTo>
                  <a:pt x="2755239" y="482130"/>
                </a:lnTo>
                <a:lnTo>
                  <a:pt x="2872155" y="435254"/>
                </a:lnTo>
                <a:lnTo>
                  <a:pt x="2876410" y="433019"/>
                </a:lnTo>
                <a:lnTo>
                  <a:pt x="2876410" y="0"/>
                </a:lnTo>
                <a:close/>
              </a:path>
            </a:pathLst>
          </a:custGeom>
          <a:solidFill>
            <a:srgbClr val="C6E7FC">
              <a:alpha val="2901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extBox 4"/>
          <p:cNvSpPr txBox="1"/>
          <p:nvPr/>
        </p:nvSpPr>
        <p:spPr>
          <a:xfrm>
            <a:off x="9480550" y="6453188"/>
            <a:ext cx="1187450" cy="27781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ru-RU" sz="1200" dirty="0">
                <a:solidFill>
                  <a:schemeClr val="bg1">
                    <a:lumMod val="65000"/>
                  </a:schemeClr>
                </a:solidFill>
              </a:rPr>
              <a:t>        4</a:t>
            </a:r>
            <a:endParaRPr lang="en-US" sz="1200" dirty="0">
              <a:solidFill>
                <a:schemeClr val="bg1">
                  <a:lumMod val="65000"/>
                </a:schemeClr>
              </a:solidFill>
            </a:endParaRPr>
          </a:p>
        </p:txBody>
      </p:sp>
      <p:sp>
        <p:nvSpPr>
          <p:cNvPr id="6" name="object 2"/>
          <p:cNvSpPr txBox="1">
            <a:spLocks noGrp="1"/>
          </p:cNvSpPr>
          <p:nvPr>
            <p:ph type="title"/>
          </p:nvPr>
        </p:nvSpPr>
        <p:spPr>
          <a:xfrm>
            <a:off x="2466251" y="462321"/>
            <a:ext cx="7924800" cy="844462"/>
          </a:xfrm>
          <a:prstGeom prst="rect">
            <a:avLst/>
          </a:prstGeom>
        </p:spPr>
        <p:txBody>
          <a:bodyPr vert="horz" wrap="square" lIns="0" tIns="13335" rIns="0" bIns="0" rtlCol="0" anchor="t">
            <a:spAutoFit/>
          </a:bodyPr>
          <a:lstStyle/>
          <a:p>
            <a:pPr marL="12065" marR="5080" indent="-635" algn="ctr">
              <a:spcBef>
                <a:spcPts val="105"/>
              </a:spcBef>
            </a:pPr>
            <a:r>
              <a:rPr b="0" dirty="0" err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Бюджет</a:t>
            </a:r>
            <a:r>
              <a:rPr lang="kk-KZ" b="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тік бағдарлама</a:t>
            </a:r>
            <a:r>
              <a:rPr lang="ru-RU" b="0" spc="-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/>
            </a:r>
            <a:br>
              <a:rPr lang="ru-RU" b="0" spc="-5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001 "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Жергілікті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деңгейде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кәсіпкерлік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және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туризм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саласындағы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мемлекеттік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саясатты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іске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асыру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жөніндегі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b="0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қызметтер</a:t>
            </a:r>
            <a:r>
              <a:rPr lang="ru-RU" b="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"</a:t>
            </a:r>
            <a:endParaRPr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graphicFrame>
        <p:nvGraphicFramePr>
          <p:cNvPr id="8" name="object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6456792"/>
              </p:ext>
            </p:extLst>
          </p:nvPr>
        </p:nvGraphicFramePr>
        <p:xfrm>
          <a:off x="2444542" y="1968008"/>
          <a:ext cx="8172988" cy="318605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3374367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1638795">
                  <a:extLst>
                    <a:ext uri="{9D8B030D-6E8A-4147-A177-3AD203B41FA5}">
                      <a16:colId xmlns="" xmlns:a16="http://schemas.microsoft.com/office/drawing/2014/main" val="20001"/>
                    </a:ext>
                  </a:extLst>
                </a:gridCol>
                <a:gridCol w="1662545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  <a:gridCol w="1497281">
                  <a:extLst>
                    <a:ext uri="{9D8B030D-6E8A-4147-A177-3AD203B41FA5}">
                      <a16:colId xmlns="" xmlns:a16="http://schemas.microsoft.com/office/drawing/2014/main" val="20003"/>
                    </a:ext>
                  </a:extLst>
                </a:gridCol>
              </a:tblGrid>
              <a:tr h="95980">
                <a:tc gridSpan="4">
                  <a:txBody>
                    <a:bodyPr/>
                    <a:lstStyle/>
                    <a:p>
                      <a:pPr marL="1914525" algn="l" defTabSz="457200" rtl="0" eaLnBrk="1" latinLnBrk="0" hangingPunct="1">
                        <a:lnSpc>
                          <a:spcPct val="100000"/>
                        </a:lnSpc>
                        <a:spcBef>
                          <a:spcPts val="310"/>
                        </a:spcBef>
                      </a:pPr>
                      <a:r>
                        <a:rPr lang="ru-RU" sz="1600" kern="1200" spc="-2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Бюджеттік</a:t>
                      </a:r>
                      <a:r>
                        <a:rPr lang="ru-RU" sz="1600" kern="1200" spc="-2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 </a:t>
                      </a:r>
                      <a:r>
                        <a:rPr lang="ru-RU" sz="1600" kern="1200" spc="-2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бағдарлама</a:t>
                      </a:r>
                      <a:r>
                        <a:rPr lang="ru-RU" sz="1600" kern="1200" spc="-2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 </a:t>
                      </a:r>
                      <a:r>
                        <a:rPr lang="ru-RU" sz="1600" kern="1200" spc="-2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бойынша</a:t>
                      </a:r>
                      <a:r>
                        <a:rPr lang="ru-RU" sz="1600" kern="1200" spc="-2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 </a:t>
                      </a:r>
                      <a:r>
                        <a:rPr lang="ru-RU" sz="1600" kern="1200" spc="-2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шығыстар</a:t>
                      </a:r>
                      <a:r>
                        <a:rPr lang="ru-RU" sz="1600" kern="1200" spc="-2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, </a:t>
                      </a:r>
                      <a:r>
                        <a:rPr lang="ru-RU" sz="1600" kern="1200" spc="-2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ea typeface="+mn-ea"/>
                          <a:cs typeface="Arial"/>
                        </a:rPr>
                        <a:t>барлығы</a:t>
                      </a:r>
                      <a:endParaRPr lang="ru-RU" sz="1600" kern="1200" spc="-2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ea typeface="+mn-ea"/>
                        <a:cs typeface="Arial"/>
                      </a:endParaRPr>
                    </a:p>
                  </a:txBody>
                  <a:tcPr marL="0" marR="0" marT="3937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346077">
                <a:tc>
                  <a:txBody>
                    <a:bodyPr/>
                    <a:lstStyle/>
                    <a:p>
                      <a:pPr marL="91440" marR="87630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185545" algn="l"/>
                          <a:tab pos="1795145" algn="l"/>
                        </a:tabLst>
                      </a:pPr>
                      <a:r>
                        <a:rPr lang="ru-RU" sz="1200" b="1" spc="-3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Бюджеттік</a:t>
                      </a:r>
                      <a:r>
                        <a:rPr lang="ru-RU" sz="1200" b="1" spc="-3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lang="ru-RU" sz="1200" b="1" spc="-3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бағдарлама</a:t>
                      </a:r>
                      <a:r>
                        <a:rPr lang="ru-RU" sz="1200" b="1" spc="-3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lang="ru-RU" sz="1200" b="1" spc="-3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бойынша</a:t>
                      </a:r>
                      <a:r>
                        <a:rPr lang="ru-RU" sz="1200" b="1" spc="-3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lang="ru-RU" sz="1200" b="1" spc="-3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шығыстар</a:t>
                      </a:r>
                      <a:r>
                        <a:rPr lang="ru-RU" sz="1200" b="1" spc="-3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, </a:t>
                      </a:r>
                      <a:endParaRPr lang="ru-RU" sz="1200" b="1" spc="-3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4254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130"/>
                        </a:spcBef>
                      </a:pPr>
                      <a:r>
                        <a:rPr sz="12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20</a:t>
                      </a:r>
                      <a:r>
                        <a:rPr lang="ru-RU" sz="12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21</a:t>
                      </a:r>
                      <a:r>
                        <a:rPr sz="1200" b="1" spc="-5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lang="kk-KZ" sz="1200" b="1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жыл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4351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130"/>
                        </a:spcBef>
                      </a:pPr>
                      <a:r>
                        <a:rPr sz="12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20</a:t>
                      </a:r>
                      <a:r>
                        <a:rPr lang="ru-RU" sz="12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22</a:t>
                      </a:r>
                      <a:r>
                        <a:rPr sz="1200" b="1" spc="-5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lang="kk-KZ" sz="1200" b="1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жыл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4351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  <a:spcBef>
                          <a:spcPts val="1130"/>
                        </a:spcBef>
                      </a:pPr>
                      <a:r>
                        <a:rPr sz="12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202</a:t>
                      </a:r>
                      <a:r>
                        <a:rPr lang="ru-RU" sz="12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3</a:t>
                      </a:r>
                      <a:r>
                        <a:rPr sz="1200" b="1" spc="-5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lang="kk-KZ" sz="1200" b="1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жыл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143510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  <a:tr h="322833">
                <a:tc>
                  <a:txBody>
                    <a:bodyPr/>
                    <a:lstStyle/>
                    <a:p>
                      <a:pPr marL="91440" marR="81280" algn="just">
                        <a:lnSpc>
                          <a:spcPct val="100000"/>
                        </a:lnSpc>
                        <a:spcBef>
                          <a:spcPts val="335"/>
                        </a:spcBef>
                      </a:pPr>
                      <a:r>
                        <a:rPr lang="ru-RU" sz="1200" spc="-2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Бюджеттік</a:t>
                      </a:r>
                      <a:r>
                        <a:rPr lang="ru-RU" sz="1200" spc="-2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200" spc="-2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бағдарлама</a:t>
                      </a:r>
                      <a:r>
                        <a:rPr lang="ru-RU" sz="1200" spc="-2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200" spc="-2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бойынша</a:t>
                      </a:r>
                      <a:r>
                        <a:rPr lang="ru-RU" sz="1200" spc="-2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200" spc="-2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шығыстар</a:t>
                      </a:r>
                      <a:r>
                        <a:rPr lang="ru-RU" sz="1200" spc="-2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, </a:t>
                      </a:r>
                      <a:endParaRPr lang="ru-RU" sz="1200" spc="-2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4254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spc="-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21996,0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90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kern="1200" spc="-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19350,0</a:t>
                      </a:r>
                      <a:endParaRPr sz="1200" kern="1200" spc="-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90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kern="1200" spc="-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19620,0</a:t>
                      </a:r>
                      <a:endParaRPr sz="1200" kern="1200" spc="-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1905" marB="0" anchor="ctr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2"/>
                  </a:ext>
                </a:extLst>
              </a:tr>
              <a:tr h="242738">
                <a:tc gridSpan="4">
                  <a:txBody>
                    <a:bodyPr/>
                    <a:lstStyle/>
                    <a:p>
                      <a:pPr marL="43180" indent="0" algn="ctr">
                        <a:lnSpc>
                          <a:spcPct val="100000"/>
                        </a:lnSpc>
                        <a:spcBef>
                          <a:spcPts val="335"/>
                        </a:spcBef>
                        <a:buFont typeface="Arial" panose="020B0604020202020204" pitchFamily="34" charset="0"/>
                        <a:buNone/>
                      </a:pPr>
                      <a:r>
                        <a:rPr lang="ru-RU" sz="1600" spc="-1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Тікелей</a:t>
                      </a:r>
                      <a:r>
                        <a:rPr lang="ru-RU" sz="1600" spc="-1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lang="ru-RU" sz="1600" spc="-1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нәтиже</a:t>
                      </a:r>
                      <a:r>
                        <a:rPr lang="ru-RU" sz="1600" spc="-1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 </a:t>
                      </a:r>
                      <a:r>
                        <a:rPr lang="ru-RU" sz="1600" spc="-1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/>
                          <a:cs typeface="Arial"/>
                        </a:rPr>
                        <a:t>көрсеткіштері</a:t>
                      </a:r>
                      <a:endParaRPr lang="ru-RU" sz="1600" spc="-1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/>
                        <a:cs typeface="Arial"/>
                      </a:endParaRPr>
                    </a:p>
                  </a:txBody>
                  <a:tcPr marL="0" marR="0" marT="4254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3"/>
                  </a:ext>
                </a:extLst>
              </a:tr>
              <a:tr h="595693">
                <a:tc>
                  <a:txBody>
                    <a:bodyPr/>
                    <a:lstStyle/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мемлекеттік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қызметшілерді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қайта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даярлау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курстары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,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адам</a:t>
                      </a:r>
                      <a:endParaRPr lang="ru-RU" sz="1000" kern="1200" spc="-15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endParaRPr lang="ru-RU" sz="1000" kern="1200" spc="-15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мемлекеттік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қызметшілердің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біліктілігін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арттыру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курстары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,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адамдар</a:t>
                      </a:r>
                      <a:endParaRPr lang="ru-RU" sz="1000" kern="1200" spc="-15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endParaRPr lang="ru-RU" sz="1000" kern="1200" spc="-15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Мемлекеттік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әкімшілік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қызметшілерге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еңбекақы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төленді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,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штаттық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бірліктер</a:t>
                      </a:r>
                      <a:endParaRPr lang="ru-RU" sz="1000" kern="1200" spc="-15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endParaRPr lang="ru-RU" sz="1000" kern="1200" spc="-15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  <a:p>
                      <a:pPr marL="90805" marR="80010" algn="just">
                        <a:lnSpc>
                          <a:spcPct val="100000"/>
                        </a:lnSpc>
                        <a:spcBef>
                          <a:spcPts val="335"/>
                        </a:spcBef>
                        <a:tabLst>
                          <a:tab pos="1395730" algn="l"/>
                          <a:tab pos="2486660" algn="l"/>
                        </a:tabLst>
                      </a:pP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Техникалық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қызметкерлер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еңбекақымен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қамтамасыз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етілді</a:t>
                      </a:r>
                      <a:r>
                        <a:rPr lang="ru-RU" sz="1000" kern="1200" spc="-15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, </a:t>
                      </a:r>
                      <a:r>
                        <a:rPr lang="ru-RU" sz="1000" kern="1200" spc="-15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+mn-ea"/>
                          <a:cs typeface="Arial" panose="020B0604020202020204" pitchFamily="34" charset="0"/>
                        </a:rPr>
                        <a:t>бірлік</a:t>
                      </a:r>
                      <a:endParaRPr lang="ru-RU" sz="1000" kern="1200" spc="-15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+mn-ea"/>
                        <a:cs typeface="Arial" panose="020B0604020202020204" pitchFamily="34" charset="0"/>
                      </a:endParaRPr>
                    </a:p>
                  </a:txBody>
                  <a:tcPr marL="0" marR="0" marT="4254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90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90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Bef>
                          <a:spcPts val="15"/>
                        </a:spcBef>
                      </a:pP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0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5</a:t>
                      </a: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endParaRPr lang="ru-RU"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algn="ctr">
                        <a:lnSpc>
                          <a:spcPct val="100000"/>
                        </a:lnSpc>
                      </a:pPr>
                      <a:r>
                        <a:rPr lang="ru-RU" sz="120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endParaRPr sz="1200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 marL="0" marR="0" marT="1905" marB="0">
                    <a:lnL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9" name="Прямоугольник 8"/>
          <p:cNvSpPr/>
          <p:nvPr/>
        </p:nvSpPr>
        <p:spPr>
          <a:xfrm>
            <a:off x="2359376" y="5656763"/>
            <a:ext cx="8096788" cy="61099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Осы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бағдарлама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бойынша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оларға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жүктелген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функцияларды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барынша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тиімді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орындауға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қол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жеткізу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үшін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кәсіпкерлік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және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туризм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бөлімі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аппаратының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қызметін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қамтамасыз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етуге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, штат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санын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ұстауға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қаржыландыру</a:t>
            </a:r>
            <a:r>
              <a:rPr lang="ru-RU" sz="1200" i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ru-RU" sz="1200" i="1" dirty="0" err="1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жүргізіледі</a:t>
            </a:r>
            <a:endParaRPr lang="ru-RU" sz="1200" i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object 3"/>
          <p:cNvSpPr/>
          <p:nvPr/>
        </p:nvSpPr>
        <p:spPr>
          <a:xfrm>
            <a:off x="7791450" y="6184636"/>
            <a:ext cx="2876550" cy="714375"/>
          </a:xfrm>
          <a:custGeom>
            <a:avLst/>
            <a:gdLst/>
            <a:ahLst/>
            <a:cxnLst/>
            <a:rect l="l" t="t" r="r" b="b"/>
            <a:pathLst>
              <a:path w="2876550" h="714375">
                <a:moveTo>
                  <a:pt x="2876410" y="0"/>
                </a:moveTo>
                <a:lnTo>
                  <a:pt x="2870034" y="0"/>
                </a:lnTo>
                <a:lnTo>
                  <a:pt x="2748851" y="20091"/>
                </a:lnTo>
                <a:lnTo>
                  <a:pt x="2625547" y="42405"/>
                </a:lnTo>
                <a:lnTo>
                  <a:pt x="2370442" y="91516"/>
                </a:lnTo>
                <a:lnTo>
                  <a:pt x="2102561" y="149555"/>
                </a:lnTo>
                <a:lnTo>
                  <a:pt x="1821941" y="216509"/>
                </a:lnTo>
                <a:lnTo>
                  <a:pt x="1564703" y="281241"/>
                </a:lnTo>
                <a:lnTo>
                  <a:pt x="841882" y="444182"/>
                </a:lnTo>
                <a:lnTo>
                  <a:pt x="620775" y="488823"/>
                </a:lnTo>
                <a:lnTo>
                  <a:pt x="199847" y="566953"/>
                </a:lnTo>
                <a:lnTo>
                  <a:pt x="0" y="600430"/>
                </a:lnTo>
                <a:lnTo>
                  <a:pt x="270001" y="638378"/>
                </a:lnTo>
                <a:lnTo>
                  <a:pt x="397560" y="653999"/>
                </a:lnTo>
                <a:lnTo>
                  <a:pt x="644169" y="680783"/>
                </a:lnTo>
                <a:lnTo>
                  <a:pt x="873772" y="698639"/>
                </a:lnTo>
                <a:lnTo>
                  <a:pt x="984313" y="705345"/>
                </a:lnTo>
                <a:lnTo>
                  <a:pt x="1092746" y="709803"/>
                </a:lnTo>
                <a:lnTo>
                  <a:pt x="1296835" y="714273"/>
                </a:lnTo>
                <a:lnTo>
                  <a:pt x="1394625" y="714273"/>
                </a:lnTo>
                <a:lnTo>
                  <a:pt x="1583829" y="709803"/>
                </a:lnTo>
                <a:lnTo>
                  <a:pt x="1673123" y="705345"/>
                </a:lnTo>
                <a:lnTo>
                  <a:pt x="1843201" y="691946"/>
                </a:lnTo>
                <a:lnTo>
                  <a:pt x="1926107" y="683018"/>
                </a:lnTo>
                <a:lnTo>
                  <a:pt x="2083434" y="660692"/>
                </a:lnTo>
                <a:lnTo>
                  <a:pt x="2232253" y="633907"/>
                </a:lnTo>
                <a:lnTo>
                  <a:pt x="2372563" y="602665"/>
                </a:lnTo>
                <a:lnTo>
                  <a:pt x="2506497" y="566953"/>
                </a:lnTo>
                <a:lnTo>
                  <a:pt x="2634056" y="526770"/>
                </a:lnTo>
                <a:lnTo>
                  <a:pt x="2755239" y="482130"/>
                </a:lnTo>
                <a:lnTo>
                  <a:pt x="2872155" y="435254"/>
                </a:lnTo>
                <a:lnTo>
                  <a:pt x="2876410" y="433019"/>
                </a:lnTo>
                <a:lnTo>
                  <a:pt x="2876410" y="0"/>
                </a:lnTo>
                <a:close/>
              </a:path>
            </a:pathLst>
          </a:custGeom>
          <a:solidFill>
            <a:srgbClr val="C6E7FC">
              <a:alpha val="2901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0"/>
          <p:cNvSpPr txBox="1"/>
          <p:nvPr/>
        </p:nvSpPr>
        <p:spPr>
          <a:xfrm>
            <a:off x="9522675" y="1792960"/>
            <a:ext cx="651510" cy="175048"/>
          </a:xfrm>
          <a:prstGeom prst="rect">
            <a:avLst/>
          </a:prstGeom>
        </p:spPr>
        <p:txBody>
          <a:bodyPr vert="horz" wrap="square" lIns="0" tIns="13335" rIns="0" bIns="0" rtlCol="0">
            <a:spAutoFit/>
          </a:bodyPr>
          <a:lstStyle/>
          <a:p>
            <a:pPr marL="12700">
              <a:spcBef>
                <a:spcPts val="105"/>
              </a:spcBef>
            </a:pPr>
            <a:r>
              <a:rPr lang="kk-KZ" sz="1050" dirty="0" smtClean="0">
                <a:latin typeface="Arial"/>
                <a:cs typeface="Arial"/>
              </a:rPr>
              <a:t>мың</a:t>
            </a:r>
            <a:r>
              <a:rPr sz="1050" spc="-95" dirty="0" smtClean="0">
                <a:latin typeface="Arial"/>
                <a:cs typeface="Arial"/>
              </a:rPr>
              <a:t> </a:t>
            </a:r>
            <a:r>
              <a:rPr sz="1050" spc="-5" dirty="0">
                <a:latin typeface="Arial"/>
                <a:cs typeface="Arial"/>
              </a:rPr>
              <a:t>тенге</a:t>
            </a:r>
            <a:endParaRPr sz="1050" dirty="0"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778295289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616</TotalTime>
  <Words>168</Words>
  <Application>Microsoft Office PowerPoint</Application>
  <PresentationFormat>Произвольный</PresentationFormat>
  <Paragraphs>56</Paragraphs>
  <Slides>3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</vt:i4>
      </vt:variant>
    </vt:vector>
  </HeadingPairs>
  <TitlesOfParts>
    <vt:vector size="4" baseType="lpstr">
      <vt:lpstr>Воздушный поток</vt:lpstr>
      <vt:lpstr> Азаматтық бюджет</vt:lpstr>
      <vt:lpstr>Құрметті сайт қонақтары!</vt:lpstr>
      <vt:lpstr>Бюджеттік бағдарлама 001 "Жергілікті деңгейде кәсіпкерлік және туризм саласындағы мемлекеттік саясатты іске асыру жөніндегі қызметтер"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Гражданский бюджет</dc:title>
  <dc:creator>Khamzina1</dc:creator>
  <cp:lastModifiedBy>User</cp:lastModifiedBy>
  <cp:revision>54</cp:revision>
  <dcterms:created xsi:type="dcterms:W3CDTF">2021-01-27T03:51:23Z</dcterms:created>
  <dcterms:modified xsi:type="dcterms:W3CDTF">2022-02-22T11:31:09Z</dcterms:modified>
</cp:coreProperties>
</file>

<file path=docProps/thumbnail.jpeg>
</file>