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336" r:id="rId1"/>
  </p:sldMasterIdLst>
  <p:sldIdLst>
    <p:sldId id="256" r:id="rId2"/>
    <p:sldId id="258" r:id="rId3"/>
    <p:sldId id="300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48" autoAdjust="0"/>
    <p:restoredTop sz="94660"/>
  </p:normalViewPr>
  <p:slideViewPr>
    <p:cSldViewPr snapToGrid="0">
      <p:cViewPr>
        <p:scale>
          <a:sx n="113" d="100"/>
          <a:sy n="113" d="100"/>
        </p:scale>
        <p:origin x="870" y="106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12192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12192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65060" y="5052546"/>
            <a:ext cx="7516013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0109" y="3132290"/>
            <a:ext cx="9567135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40000" y="731519"/>
            <a:ext cx="85344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38344" y="376518"/>
            <a:ext cx="27432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432151" y="731520"/>
            <a:ext cx="6439049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800" b="1" i="0">
                <a:solidFill>
                  <a:schemeClr val="hlink"/>
                </a:solidFill>
                <a:latin typeface="Candara"/>
                <a:cs typeface="Candar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2/22/2022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2607680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524000" y="731520"/>
            <a:ext cx="85344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12192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12192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10927" y="2172648"/>
            <a:ext cx="7955555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6584" y="4607511"/>
            <a:ext cx="7960659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523999" y="731519"/>
            <a:ext cx="4462272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6193536" y="731520"/>
            <a:ext cx="4462272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0" y="731520"/>
            <a:ext cx="4462272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41929" y="1400327"/>
            <a:ext cx="4462272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6403" y="731520"/>
            <a:ext cx="4462272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7" y="1399032"/>
            <a:ext cx="4462272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8794" y="2209801"/>
            <a:ext cx="4848113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24688" y="731520"/>
            <a:ext cx="5356113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34354" y="3497802"/>
            <a:ext cx="4518213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12192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12192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966900" y="1143000"/>
            <a:ext cx="54864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70516" y="1010486"/>
            <a:ext cx="4925485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9691" y="4464421"/>
            <a:ext cx="8511384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12192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12192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391053" y="4372168"/>
            <a:ext cx="8683348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0" y="732260"/>
            <a:ext cx="85344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00" y="6172201"/>
            <a:ext cx="3352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600" y="6172201"/>
            <a:ext cx="44704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080000" y="6172201"/>
            <a:ext cx="2438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337" r:id="rId1"/>
    <p:sldLayoutId id="2147484338" r:id="rId2"/>
    <p:sldLayoutId id="2147484339" r:id="rId3"/>
    <p:sldLayoutId id="2147484340" r:id="rId4"/>
    <p:sldLayoutId id="2147484341" r:id="rId5"/>
    <p:sldLayoutId id="2147484342" r:id="rId6"/>
    <p:sldLayoutId id="2147484343" r:id="rId7"/>
    <p:sldLayoutId id="2147484344" r:id="rId8"/>
    <p:sldLayoutId id="2147484345" r:id="rId9"/>
    <p:sldLayoutId id="2147484346" r:id="rId10"/>
    <p:sldLayoutId id="2147484347" r:id="rId11"/>
    <p:sldLayoutId id="2147484348" r:id="rId12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xmlns="" id="{E76CE7D0-ADDD-47E9-97EB-0AE53AA1886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Отдела предпринимательства и туризма на 2021-2023 </a:t>
            </a:r>
            <a:r>
              <a:rPr lang="ru-RU" dirty="0"/>
              <a:t>годы</a:t>
            </a:r>
          </a:p>
        </p:txBody>
      </p:sp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00013D00-655E-47B2-A743-876042DB815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928400" y="2185059"/>
            <a:ext cx="8574622" cy="1387039"/>
          </a:xfrm>
        </p:spPr>
        <p:txBody>
          <a:bodyPr/>
          <a:lstStyle/>
          <a:p>
            <a:r>
              <a:rPr lang="ru-RU" dirty="0"/>
              <a:t>Гражданский бюджет</a:t>
            </a:r>
          </a:p>
        </p:txBody>
      </p:sp>
    </p:spTree>
    <p:extLst>
      <p:ext uri="{BB962C8B-B14F-4D97-AF65-F5344CB8AC3E}">
        <p14:creationId xmlns:p14="http://schemas.microsoft.com/office/powerpoint/2010/main" val="15621479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/>
          <p:nvPr/>
        </p:nvSpPr>
        <p:spPr>
          <a:xfrm>
            <a:off x="2543444" y="1447800"/>
            <a:ext cx="8124555" cy="302018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just"/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       </a:t>
            </a:r>
            <a:r>
              <a:rPr dirty="0" err="1">
                <a:latin typeface="Arial" panose="020B0604020202020204" pitchFamily="34" charset="0"/>
                <a:cs typeface="Arial" panose="020B0604020202020204" pitchFamily="34" charset="0"/>
              </a:rPr>
              <a:t>В</a:t>
            </a:r>
            <a:r>
              <a:rPr spc="5" dirty="0" err="1">
                <a:latin typeface="Arial" panose="020B0604020202020204" pitchFamily="34" charset="0"/>
                <a:cs typeface="Arial" panose="020B0604020202020204" pitchFamily="34" charset="0"/>
              </a:rPr>
              <a:t>а</a:t>
            </a:r>
            <a:r>
              <a:rPr spc="-5" dirty="0" err="1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spc="5" dirty="0" err="1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spc="30" dirty="0" err="1">
                <a:latin typeface="Arial" panose="020B0604020202020204" pitchFamily="34" charset="0"/>
                <a:cs typeface="Arial" panose="020B0604020202020204" pitchFamily="34" charset="0"/>
              </a:rPr>
              <a:t>м</a:t>
            </a:r>
            <a:r>
              <a:rPr dirty="0" err="1">
                <a:latin typeface="Arial" panose="020B0604020202020204" pitchFamily="34" charset="0"/>
                <a:cs typeface="Arial" panose="020B0604020202020204" pitchFamily="34" charset="0"/>
              </a:rPr>
              <a:t>у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  в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н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ru-RU" spc="5" dirty="0">
                <a:latin typeface="Arial" panose="020B0604020202020204" pitchFamily="34" charset="0"/>
                <a:cs typeface="Arial" panose="020B0604020202020204" pitchFamily="34" charset="0"/>
              </a:rPr>
              <a:t>ма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н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ию</a:t>
            </a:r>
            <a:r>
              <a:rPr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5" dirty="0">
                <a:latin typeface="Arial" panose="020B0604020202020204" pitchFamily="34" charset="0"/>
                <a:cs typeface="Arial" panose="020B0604020202020204" pitchFamily="34" charset="0"/>
              </a:rPr>
              <a:t>пр</a:t>
            </a:r>
            <a:r>
              <a:rPr lang="ru-RU" spc="-45" dirty="0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lang="ru-RU" spc="-20" dirty="0">
                <a:latin typeface="Arial" panose="020B0604020202020204" pitchFamily="34" charset="0"/>
                <a:cs typeface="Arial" panose="020B0604020202020204" pitchFamily="34" charset="0"/>
              </a:rPr>
              <a:t>д</a:t>
            </a:r>
            <a:r>
              <a:rPr lang="ru-RU" spc="10" dirty="0">
                <a:latin typeface="Arial" panose="020B0604020202020204" pitchFamily="34" charset="0"/>
                <a:cs typeface="Arial" panose="020B0604020202020204" pitchFamily="34" charset="0"/>
              </a:rPr>
              <a:t>с</a:t>
            </a:r>
            <a:r>
              <a:rPr lang="ru-RU" spc="-35" dirty="0">
                <a:latin typeface="Arial" panose="020B0604020202020204" pitchFamily="34" charset="0"/>
                <a:cs typeface="Arial" panose="020B0604020202020204" pitchFamily="34" charset="0"/>
              </a:rPr>
              <a:t>т</a:t>
            </a:r>
            <a:r>
              <a:rPr lang="ru-RU" spc="5" dirty="0">
                <a:latin typeface="Arial" panose="020B0604020202020204" pitchFamily="34" charset="0"/>
                <a:cs typeface="Arial" panose="020B0604020202020204" pitchFamily="34" charset="0"/>
              </a:rPr>
              <a:t>а</a:t>
            </a:r>
            <a:r>
              <a:rPr lang="ru-RU" spc="-45" dirty="0">
                <a:latin typeface="Arial" panose="020B0604020202020204" pitchFamily="34" charset="0"/>
                <a:cs typeface="Arial" panose="020B0604020202020204" pitchFamily="34" charset="0"/>
              </a:rPr>
              <a:t>в</a:t>
            </a:r>
            <a:r>
              <a:rPr lang="ru-RU" spc="5" dirty="0">
                <a:latin typeface="Arial" panose="020B0604020202020204" pitchFamily="34" charset="0"/>
                <a:cs typeface="Arial" panose="020B0604020202020204" pitchFamily="34" charset="0"/>
              </a:rPr>
              <a:t>лен  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г</a:t>
            </a:r>
            <a:r>
              <a:rPr lang="ru-RU" spc="5" dirty="0">
                <a:latin typeface="Arial" panose="020B0604020202020204" pitchFamily="34" charset="0"/>
                <a:cs typeface="Arial" panose="020B0604020202020204" pitchFamily="34" charset="0"/>
              </a:rPr>
              <a:t>ра</a:t>
            </a:r>
            <a:r>
              <a:rPr lang="ru-RU" spc="-5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ru-RU" spc="5" dirty="0">
                <a:latin typeface="Arial" panose="020B0604020202020204" pitchFamily="34" charset="0"/>
                <a:cs typeface="Arial" panose="020B0604020202020204" pitchFamily="34" charset="0"/>
              </a:rPr>
              <a:t>да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н</a:t>
            </a:r>
            <a:r>
              <a:rPr lang="ru-RU" spc="10" dirty="0">
                <a:latin typeface="Arial" panose="020B0604020202020204" pitchFamily="34" charset="0"/>
                <a:cs typeface="Arial" panose="020B0604020202020204" pitchFamily="34" charset="0"/>
              </a:rPr>
              <a:t>с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кий  б</a:t>
            </a:r>
            <a:r>
              <a:rPr lang="ru-RU" spc="-55" dirty="0">
                <a:latin typeface="Arial" panose="020B0604020202020204" pitchFamily="34" charset="0"/>
                <a:cs typeface="Arial" panose="020B0604020202020204" pitchFamily="34" charset="0"/>
              </a:rPr>
              <a:t>ю</a:t>
            </a:r>
            <a:r>
              <a:rPr lang="ru-RU" spc="5" dirty="0">
                <a:latin typeface="Arial" panose="020B0604020202020204" pitchFamily="34" charset="0"/>
                <a:cs typeface="Arial" panose="020B0604020202020204" pitchFamily="34" charset="0"/>
              </a:rPr>
              <a:t>д</a:t>
            </a:r>
            <a:r>
              <a:rPr lang="ru-RU" spc="-5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ru-RU" spc="-90" dirty="0">
                <a:latin typeface="Arial" panose="020B0604020202020204" pitchFamily="34" charset="0"/>
                <a:cs typeface="Arial" panose="020B0604020202020204" pitchFamily="34" charset="0"/>
              </a:rPr>
              <a:t>ет </a:t>
            </a:r>
            <a:r>
              <a:rPr lang="ru-RU" spc="-90" dirty="0" smtClean="0">
                <a:latin typeface="Arial" panose="020B0604020202020204" pitchFamily="34" charset="0"/>
                <a:cs typeface="Arial" panose="020B0604020202020204" pitchFamily="34" charset="0"/>
              </a:rPr>
              <a:t>отдела предпринимательства и туризма </a:t>
            </a:r>
            <a:r>
              <a:rPr lang="ru-RU" spc="-9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акимата</a:t>
            </a:r>
            <a:r>
              <a:rPr lang="ru-RU" spc="-90" dirty="0" smtClean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ru-RU" spc="-9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Айыртауского</a:t>
            </a:r>
            <a:r>
              <a:rPr lang="ru-RU" spc="-90" dirty="0" smtClean="0">
                <a:latin typeface="Arial" panose="020B0604020202020204" pitchFamily="34" charset="0"/>
                <a:cs typeface="Arial" panose="020B0604020202020204" pitchFamily="34" charset="0"/>
              </a:rPr>
              <a:t> района </a:t>
            </a:r>
            <a:r>
              <a:rPr lang="ru-RU" spc="-5" dirty="0" smtClean="0">
                <a:latin typeface="Arial" panose="020B0604020202020204" pitchFamily="34" charset="0"/>
                <a:cs typeface="Arial" panose="020B0604020202020204" pitchFamily="34" charset="0"/>
              </a:rPr>
              <a:t>Северо-Казахстанской  </a:t>
            </a:r>
            <a:r>
              <a:rPr lang="ru-RU" spc="-20" dirty="0">
                <a:latin typeface="Arial" panose="020B0604020202020204" pitchFamily="34" charset="0"/>
                <a:cs typeface="Arial" panose="020B0604020202020204" pitchFamily="34" charset="0"/>
              </a:rPr>
              <a:t>области</a:t>
            </a:r>
            <a:r>
              <a:rPr lang="ru-RU" spc="22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-5" dirty="0">
                <a:latin typeface="Arial" panose="020B0604020202020204" pitchFamily="34" charset="0"/>
                <a:cs typeface="Arial" panose="020B0604020202020204" pitchFamily="34" charset="0"/>
              </a:rPr>
              <a:t>на </a:t>
            </a:r>
            <a:r>
              <a:rPr lang="ru-RU" spc="-5" dirty="0" smtClean="0">
                <a:latin typeface="Arial" panose="020B0604020202020204" pitchFamily="34" charset="0"/>
                <a:cs typeface="Arial" panose="020B0604020202020204" pitchFamily="34" charset="0"/>
              </a:rPr>
              <a:t>2021-2023 </a:t>
            </a:r>
            <a:r>
              <a:rPr lang="ru-RU" spc="-20" dirty="0">
                <a:latin typeface="Arial" panose="020B0604020202020204" pitchFamily="34" charset="0"/>
                <a:cs typeface="Arial" panose="020B0604020202020204" pitchFamily="34" charset="0"/>
              </a:rPr>
              <a:t>годы, 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который</a:t>
            </a:r>
            <a:r>
              <a:rPr lang="ru-RU" spc="175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содержит 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информацию об основных 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показателях </a:t>
            </a:r>
            <a:r>
              <a:rPr lang="ru-RU" spc="-25" dirty="0">
                <a:latin typeface="Arial" panose="020B0604020202020204" pitchFamily="34" charset="0"/>
                <a:cs typeface="Arial" panose="020B0604020202020204" pitchFamily="34" charset="0"/>
              </a:rPr>
              <a:t>бюджета</a:t>
            </a:r>
            <a:r>
              <a:rPr lang="ru-RU" spc="-11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-5" dirty="0" smtClean="0">
                <a:latin typeface="Arial" panose="020B0604020202020204" pitchFamily="34" charset="0"/>
                <a:cs typeface="Arial" panose="020B0604020202020204" pitchFamily="34" charset="0"/>
              </a:rPr>
              <a:t>отдела.</a:t>
            </a:r>
            <a:endParaRPr lang="ru-RU" spc="-5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algn="just"/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 indent="639445" algn="just">
              <a:tabLst>
                <a:tab pos="1798320" algn="l"/>
                <a:tab pos="3368675" algn="l"/>
                <a:tab pos="4819015" algn="l"/>
                <a:tab pos="5148580" algn="l"/>
                <a:tab pos="6240145" algn="l"/>
              </a:tabLst>
            </a:pP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Б</a:t>
            </a:r>
            <a:r>
              <a:rPr lang="ru-RU" spc="-55" dirty="0">
                <a:latin typeface="Arial" panose="020B0604020202020204" pitchFamily="34" charset="0"/>
                <a:cs typeface="Arial" panose="020B0604020202020204" pitchFamily="34" charset="0"/>
              </a:rPr>
              <a:t>ю</a:t>
            </a:r>
            <a:r>
              <a:rPr lang="ru-RU" spc="5" dirty="0">
                <a:latin typeface="Arial" panose="020B0604020202020204" pitchFamily="34" charset="0"/>
                <a:cs typeface="Arial" panose="020B0604020202020204" pitchFamily="34" charset="0"/>
              </a:rPr>
              <a:t>д</a:t>
            </a:r>
            <a:r>
              <a:rPr lang="ru-RU" spc="-5" dirty="0">
                <a:latin typeface="Arial" panose="020B0604020202020204" pitchFamily="34" charset="0"/>
                <a:cs typeface="Arial" panose="020B0604020202020204" pitchFamily="34" charset="0"/>
              </a:rPr>
              <a:t>ж</a:t>
            </a:r>
            <a:r>
              <a:rPr lang="ru-RU" spc="-70" dirty="0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т	</a:t>
            </a:r>
            <a:r>
              <a:rPr lang="ru-RU" dirty="0" smtClean="0">
                <a:latin typeface="Arial" panose="020B0604020202020204" pitchFamily="34" charset="0"/>
                <a:cs typeface="Arial" panose="020B0604020202020204" pitchFamily="34" charset="0"/>
              </a:rPr>
              <a:t>отдела</a:t>
            </a:r>
            <a:r>
              <a:rPr lang="ru-RU" spc="-15" dirty="0" smtClean="0">
                <a:latin typeface="Arial" panose="020B0604020202020204" pitchFamily="34" charset="0"/>
                <a:cs typeface="Arial" panose="020B0604020202020204" pitchFamily="34" charset="0"/>
              </a:rPr>
              <a:t> уточнен </a:t>
            </a:r>
            <a:r>
              <a:rPr lang="ru-RU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ru-RU" spc="-20" dirty="0" smtClean="0">
                <a:latin typeface="Arial" panose="020B0604020202020204" pitchFamily="34" charset="0"/>
                <a:cs typeface="Arial" panose="020B0604020202020204" pitchFamily="34" charset="0"/>
              </a:rPr>
              <a:t>р</a:t>
            </a:r>
            <a:r>
              <a:rPr lang="ru-RU" spc="5" dirty="0" smtClean="0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lang="ru-RU" spc="-5" dirty="0" smtClean="0">
                <a:latin typeface="Arial" panose="020B0604020202020204" pitchFamily="34" charset="0"/>
                <a:cs typeface="Arial" panose="020B0604020202020204" pitchFamily="34" charset="0"/>
              </a:rPr>
              <a:t>ш</a:t>
            </a:r>
            <a:r>
              <a:rPr lang="ru-RU" spc="5" dirty="0" smtClean="0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lang="ru-RU" spc="-10" dirty="0" smtClean="0">
                <a:latin typeface="Arial" panose="020B0604020202020204" pitchFamily="34" charset="0"/>
                <a:cs typeface="Arial" panose="020B0604020202020204" pitchFamily="34" charset="0"/>
              </a:rPr>
              <a:t>н</a:t>
            </a:r>
            <a:r>
              <a:rPr lang="ru-RU" dirty="0" smtClean="0">
                <a:latin typeface="Arial" panose="020B0604020202020204" pitchFamily="34" charset="0"/>
                <a:cs typeface="Arial" panose="020B0604020202020204" pitchFamily="34" charset="0"/>
              </a:rPr>
              <a:t>и</a:t>
            </a:r>
            <a:r>
              <a:rPr lang="ru-RU" spc="5" dirty="0" smtClean="0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lang="ru-RU" dirty="0" smtClean="0">
                <a:latin typeface="Arial" panose="020B0604020202020204" pitchFamily="34" charset="0"/>
                <a:cs typeface="Arial" panose="020B0604020202020204" pitchFamily="34" charset="0"/>
              </a:rPr>
              <a:t>м </a:t>
            </a:r>
            <a:r>
              <a:rPr lang="ru-RU" spc="10" dirty="0" smtClean="0">
                <a:latin typeface="Arial" panose="020B0604020202020204" pitchFamily="34" charset="0"/>
                <a:cs typeface="Arial" panose="020B0604020202020204" pitchFamily="34" charset="0"/>
              </a:rPr>
              <a:t>с</a:t>
            </a:r>
            <a:r>
              <a:rPr lang="ru-RU" spc="-20" dirty="0" smtClean="0">
                <a:latin typeface="Arial" panose="020B0604020202020204" pitchFamily="34" charset="0"/>
                <a:cs typeface="Arial" panose="020B0604020202020204" pitchFamily="34" charset="0"/>
              </a:rPr>
              <a:t>е</a:t>
            </a:r>
            <a:r>
              <a:rPr lang="ru-RU" spc="10" dirty="0" smtClean="0">
                <a:latin typeface="Arial" panose="020B0604020202020204" pitchFamily="34" charset="0"/>
                <a:cs typeface="Arial" panose="020B0604020202020204" pitchFamily="34" charset="0"/>
              </a:rPr>
              <a:t>с</a:t>
            </a:r>
            <a:r>
              <a:rPr lang="ru-RU" spc="-15" dirty="0" smtClean="0">
                <a:latin typeface="Arial" panose="020B0604020202020204" pitchFamily="34" charset="0"/>
                <a:cs typeface="Arial" panose="020B0604020202020204" pitchFamily="34" charset="0"/>
              </a:rPr>
              <a:t>с</a:t>
            </a:r>
            <a:r>
              <a:rPr lang="ru-RU" dirty="0" smtClean="0">
                <a:latin typeface="Arial" panose="020B0604020202020204" pitchFamily="34" charset="0"/>
                <a:cs typeface="Arial" panose="020B0604020202020204" pitchFamily="34" charset="0"/>
              </a:rPr>
              <a:t>ии  </a:t>
            </a:r>
            <a:r>
              <a:rPr lang="ru-RU" spc="-15" dirty="0" smtClean="0">
                <a:latin typeface="Arial" panose="020B0604020202020204" pitchFamily="34" charset="0"/>
                <a:cs typeface="Arial" panose="020B0604020202020204" pitchFamily="34" charset="0"/>
              </a:rPr>
              <a:t>районного </a:t>
            </a:r>
            <a:r>
              <a:rPr lang="ru-RU" spc="-15" dirty="0">
                <a:latin typeface="Arial" panose="020B0604020202020204" pitchFamily="34" charset="0"/>
                <a:cs typeface="Arial" panose="020B0604020202020204" pitchFamily="34" charset="0"/>
              </a:rPr>
              <a:t>маслихата </a:t>
            </a:r>
            <a:r>
              <a:rPr lang="ru-RU" spc="-25" dirty="0">
                <a:latin typeface="Arial" panose="020B0604020202020204" pitchFamily="34" charset="0"/>
                <a:cs typeface="Arial" panose="020B0604020202020204" pitchFamily="34" charset="0"/>
              </a:rPr>
              <a:t>от </a:t>
            </a:r>
            <a:r>
              <a:rPr lang="ru-RU" spc="-25" dirty="0" smtClean="0">
                <a:latin typeface="Arial" panose="020B0604020202020204" pitchFamily="34" charset="0"/>
                <a:cs typeface="Arial" panose="020B0604020202020204" pitchFamily="34" charset="0"/>
              </a:rPr>
              <a:t>09</a:t>
            </a:r>
            <a:r>
              <a:rPr lang="ru-RU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5" dirty="0">
                <a:latin typeface="Arial" panose="020B0604020202020204" pitchFamily="34" charset="0"/>
                <a:cs typeface="Arial" panose="020B0604020202020204" pitchFamily="34" charset="0"/>
              </a:rPr>
              <a:t>декабря</a:t>
            </a:r>
            <a:r>
              <a:rPr lang="ru-RU" spc="45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smtClean="0">
                <a:latin typeface="Arial" panose="020B0604020202020204" pitchFamily="34" charset="0"/>
                <a:cs typeface="Arial" panose="020B0604020202020204" pitchFamily="34" charset="0"/>
              </a:rPr>
              <a:t>2021</a:t>
            </a:r>
            <a:r>
              <a:rPr lang="ru-RU" spc="-35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-25" dirty="0" smtClean="0">
                <a:latin typeface="Arial" panose="020B0604020202020204" pitchFamily="34" charset="0"/>
                <a:cs typeface="Arial" panose="020B0604020202020204" pitchFamily="34" charset="0"/>
              </a:rPr>
              <a:t>года </a:t>
            </a:r>
            <a:r>
              <a:rPr lang="ru-RU" dirty="0" smtClean="0">
                <a:latin typeface="Arial" panose="020B0604020202020204" pitchFamily="34" charset="0"/>
                <a:cs typeface="Arial" panose="020B0604020202020204" pitchFamily="34" charset="0"/>
              </a:rPr>
              <a:t>№</a:t>
            </a:r>
            <a:r>
              <a:rPr lang="ru-RU" spc="10" dirty="0" smtClean="0">
                <a:latin typeface="Arial" panose="020B0604020202020204" pitchFamily="34" charset="0"/>
                <a:cs typeface="Arial" panose="020B0604020202020204" pitchFamily="34" charset="0"/>
              </a:rPr>
              <a:t> 7-12-26</a:t>
            </a:r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 indent="639445" algn="just">
              <a:tabLst>
                <a:tab pos="1798320" algn="l"/>
                <a:tab pos="3368675" algn="l"/>
                <a:tab pos="4819015" algn="l"/>
                <a:tab pos="5148580" algn="l"/>
                <a:tab pos="6240145" algn="l"/>
              </a:tabLst>
            </a:pPr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3335" marR="7620" indent="640080" algn="just">
              <a:spcBef>
                <a:spcPts val="1580"/>
              </a:spcBef>
              <a:tabLst>
                <a:tab pos="1878330" algn="l"/>
              </a:tabLst>
            </a:pPr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 indent="640080" algn="just">
              <a:lnSpc>
                <a:spcPct val="106700"/>
              </a:lnSpc>
              <a:spcBef>
                <a:spcPts val="100"/>
              </a:spcBef>
            </a:pPr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" name="object 9"/>
          <p:cNvSpPr txBox="1">
            <a:spLocks noGrp="1"/>
          </p:cNvSpPr>
          <p:nvPr>
            <p:ph type="title"/>
          </p:nvPr>
        </p:nvSpPr>
        <p:spPr>
          <a:xfrm>
            <a:off x="2209800" y="582436"/>
            <a:ext cx="8268779" cy="444352"/>
          </a:xfrm>
          <a:prstGeom prst="rect">
            <a:avLst/>
          </a:prstGeom>
        </p:spPr>
        <p:txBody>
          <a:bodyPr vert="horz" wrap="square" lIns="0" tIns="13335" rIns="0" bIns="0" rtlCol="0" anchor="t">
            <a:spAutoFit/>
          </a:bodyPr>
          <a:lstStyle/>
          <a:p>
            <a:pPr marL="12700" algn="ctr">
              <a:spcBef>
                <a:spcPts val="105"/>
              </a:spcBef>
            </a:pPr>
            <a:r>
              <a:rPr sz="2800" spc="-1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Уважаемые</a:t>
            </a:r>
            <a:r>
              <a:rPr sz="2800" spc="-1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8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посетители</a:t>
            </a:r>
            <a:r>
              <a:rPr sz="2800" spc="-9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z="2800" spc="-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сайта!</a:t>
            </a:r>
            <a:endParaRPr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object 3"/>
          <p:cNvSpPr/>
          <p:nvPr/>
        </p:nvSpPr>
        <p:spPr>
          <a:xfrm>
            <a:off x="7791450" y="6184636"/>
            <a:ext cx="2876550" cy="714375"/>
          </a:xfrm>
          <a:custGeom>
            <a:avLst/>
            <a:gdLst/>
            <a:ahLst/>
            <a:cxnLst/>
            <a:rect l="l" t="t" r="r" b="b"/>
            <a:pathLst>
              <a:path w="2876550" h="714375">
                <a:moveTo>
                  <a:pt x="2876410" y="0"/>
                </a:moveTo>
                <a:lnTo>
                  <a:pt x="2870034" y="0"/>
                </a:lnTo>
                <a:lnTo>
                  <a:pt x="2748851" y="20091"/>
                </a:lnTo>
                <a:lnTo>
                  <a:pt x="2625547" y="42405"/>
                </a:lnTo>
                <a:lnTo>
                  <a:pt x="2370442" y="91516"/>
                </a:lnTo>
                <a:lnTo>
                  <a:pt x="2102561" y="149555"/>
                </a:lnTo>
                <a:lnTo>
                  <a:pt x="1821941" y="216509"/>
                </a:lnTo>
                <a:lnTo>
                  <a:pt x="1564703" y="281241"/>
                </a:lnTo>
                <a:lnTo>
                  <a:pt x="841882" y="444182"/>
                </a:lnTo>
                <a:lnTo>
                  <a:pt x="620775" y="488823"/>
                </a:lnTo>
                <a:lnTo>
                  <a:pt x="199847" y="566953"/>
                </a:lnTo>
                <a:lnTo>
                  <a:pt x="0" y="600430"/>
                </a:lnTo>
                <a:lnTo>
                  <a:pt x="270001" y="638378"/>
                </a:lnTo>
                <a:lnTo>
                  <a:pt x="397560" y="653999"/>
                </a:lnTo>
                <a:lnTo>
                  <a:pt x="644169" y="680783"/>
                </a:lnTo>
                <a:lnTo>
                  <a:pt x="873772" y="698639"/>
                </a:lnTo>
                <a:lnTo>
                  <a:pt x="984313" y="705345"/>
                </a:lnTo>
                <a:lnTo>
                  <a:pt x="1092746" y="709803"/>
                </a:lnTo>
                <a:lnTo>
                  <a:pt x="1296835" y="714273"/>
                </a:lnTo>
                <a:lnTo>
                  <a:pt x="1394625" y="714273"/>
                </a:lnTo>
                <a:lnTo>
                  <a:pt x="1583829" y="709803"/>
                </a:lnTo>
                <a:lnTo>
                  <a:pt x="1673123" y="705345"/>
                </a:lnTo>
                <a:lnTo>
                  <a:pt x="1843201" y="691946"/>
                </a:lnTo>
                <a:lnTo>
                  <a:pt x="1926107" y="683018"/>
                </a:lnTo>
                <a:lnTo>
                  <a:pt x="2083434" y="660692"/>
                </a:lnTo>
                <a:lnTo>
                  <a:pt x="2232253" y="633907"/>
                </a:lnTo>
                <a:lnTo>
                  <a:pt x="2372563" y="602665"/>
                </a:lnTo>
                <a:lnTo>
                  <a:pt x="2506497" y="566953"/>
                </a:lnTo>
                <a:lnTo>
                  <a:pt x="2634056" y="526770"/>
                </a:lnTo>
                <a:lnTo>
                  <a:pt x="2755239" y="482130"/>
                </a:lnTo>
                <a:lnTo>
                  <a:pt x="2872155" y="435254"/>
                </a:lnTo>
                <a:lnTo>
                  <a:pt x="2876410" y="433019"/>
                </a:lnTo>
                <a:lnTo>
                  <a:pt x="2876410" y="0"/>
                </a:lnTo>
                <a:close/>
              </a:path>
            </a:pathLst>
          </a:custGeom>
          <a:solidFill>
            <a:srgbClr val="C6E7FC">
              <a:alpha val="2901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480550" y="6453188"/>
            <a:ext cx="1187450" cy="27781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ru-RU" sz="1200" dirty="0">
                <a:solidFill>
                  <a:schemeClr val="bg1">
                    <a:lumMod val="65000"/>
                  </a:schemeClr>
                </a:solidFill>
              </a:rPr>
              <a:t>        4</a:t>
            </a:r>
            <a:endParaRPr lang="en-US" sz="1200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6" name="object 2"/>
          <p:cNvSpPr txBox="1">
            <a:spLocks noGrp="1"/>
          </p:cNvSpPr>
          <p:nvPr>
            <p:ph type="title"/>
          </p:nvPr>
        </p:nvSpPr>
        <p:spPr>
          <a:xfrm>
            <a:off x="2466251" y="462321"/>
            <a:ext cx="7924800" cy="844462"/>
          </a:xfrm>
          <a:prstGeom prst="rect">
            <a:avLst/>
          </a:prstGeom>
        </p:spPr>
        <p:txBody>
          <a:bodyPr vert="horz" wrap="square" lIns="0" tIns="13335" rIns="0" bIns="0" rtlCol="0" anchor="t">
            <a:spAutoFit/>
          </a:bodyPr>
          <a:lstStyle/>
          <a:p>
            <a:pPr marL="12065" marR="5080" indent="-635" algn="ctr">
              <a:spcBef>
                <a:spcPts val="105"/>
              </a:spcBef>
            </a:pPr>
            <a:r>
              <a:rPr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Бюджетна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я </a:t>
            </a:r>
            <a:r>
              <a:rPr b="0" spc="-5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программа</a:t>
            </a:r>
            <a:r>
              <a:rPr b="0" spc="-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0" spc="-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b="0" spc="-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001</a:t>
            </a:r>
            <a:r>
              <a:rPr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spc="-5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«</a:t>
            </a:r>
            <a:r>
              <a:rPr lang="ru-RU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Услуги по </a:t>
            </a:r>
            <a:r>
              <a:rPr lang="ru-RU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реализации государственной политики на местном уровне в области предпринимательства и туризма</a:t>
            </a:r>
            <a:r>
              <a:rPr spc="-5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»</a:t>
            </a:r>
            <a:endParaRPr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8" name="object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78260131"/>
              </p:ext>
            </p:extLst>
          </p:nvPr>
        </p:nvGraphicFramePr>
        <p:xfrm>
          <a:off x="2444542" y="1968008"/>
          <a:ext cx="8172988" cy="318605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37436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638795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662545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497281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95980">
                <a:tc gridSpan="4">
                  <a:txBody>
                    <a:bodyPr/>
                    <a:lstStyle/>
                    <a:p>
                      <a:pPr marL="1914525" algn="l" defTabSz="457200" rtl="0" eaLnBrk="1" latinLnBrk="0" hangingPunct="1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sz="1600" kern="1200" spc="-25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ea typeface="+mn-ea"/>
                          <a:cs typeface="Arial"/>
                        </a:rPr>
                        <a:t>Расходы по бюджетной программе, всего</a:t>
                      </a:r>
                    </a:p>
                  </a:txBody>
                  <a:tcPr marL="0" marR="0" marT="3937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46077">
                <a:tc>
                  <a:txBody>
                    <a:bodyPr/>
                    <a:lstStyle/>
                    <a:p>
                      <a:pPr marL="91440" marR="87630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185545" algn="l"/>
                          <a:tab pos="1795145" algn="l"/>
                        </a:tabLst>
                      </a:pPr>
                      <a:r>
                        <a:rPr sz="1200" b="1" spc="-35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Р</a:t>
                      </a:r>
                      <a:r>
                        <a:rPr sz="1200" b="1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а</a:t>
                      </a:r>
                      <a:r>
                        <a:rPr sz="1200" b="1" spc="-2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сх</a:t>
                      </a:r>
                      <a:r>
                        <a:rPr sz="1200" b="1" spc="-15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о</a:t>
                      </a:r>
                      <a:r>
                        <a:rPr sz="1200" b="1" spc="5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д</a:t>
                      </a:r>
                      <a:r>
                        <a:rPr sz="1200" b="1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ы</a:t>
                      </a:r>
                      <a:r>
                        <a:rPr lang="ru-RU" sz="12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1200" b="1" spc="-5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п</a:t>
                      </a:r>
                      <a:r>
                        <a:rPr sz="1200" b="1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о</a:t>
                      </a:r>
                      <a:r>
                        <a:rPr lang="ru-RU" sz="12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1200" b="1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б</a:t>
                      </a:r>
                      <a:r>
                        <a:rPr sz="1200" b="1" spc="-2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ю</a:t>
                      </a:r>
                      <a:r>
                        <a:rPr sz="1200" b="1" spc="5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д</a:t>
                      </a:r>
                      <a:r>
                        <a:rPr sz="1200" b="1" spc="-35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ж</a:t>
                      </a:r>
                      <a:r>
                        <a:rPr sz="1200" b="1" spc="-2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е</a:t>
                      </a:r>
                      <a:r>
                        <a:rPr sz="1200" b="1" spc="-4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т</a:t>
                      </a:r>
                      <a:r>
                        <a:rPr sz="1200" b="1" spc="-5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н</a:t>
                      </a:r>
                      <a:r>
                        <a:rPr sz="1200" b="1" spc="1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о</a:t>
                      </a:r>
                      <a:r>
                        <a:rPr sz="1200" b="1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й</a:t>
                      </a:r>
                      <a:r>
                        <a:rPr sz="12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lang="ru-RU" sz="12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п</a:t>
                      </a:r>
                      <a:r>
                        <a:rPr sz="1200" b="1" spc="-1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рограмме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4254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130"/>
                        </a:spcBef>
                      </a:pPr>
                      <a:r>
                        <a:rPr sz="12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20</a:t>
                      </a:r>
                      <a:r>
                        <a:rPr lang="ru-RU" sz="12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21</a:t>
                      </a:r>
                      <a:r>
                        <a:rPr sz="1200" b="1" spc="-5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1200" b="1" spc="-15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год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14351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130"/>
                        </a:spcBef>
                      </a:pPr>
                      <a:r>
                        <a:rPr sz="12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20</a:t>
                      </a:r>
                      <a:r>
                        <a:rPr lang="ru-RU" sz="12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22</a:t>
                      </a:r>
                      <a:r>
                        <a:rPr sz="1200" b="1" spc="-5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1200" b="1" spc="-15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год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14351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130"/>
                        </a:spcBef>
                      </a:pPr>
                      <a:r>
                        <a:rPr sz="12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202</a:t>
                      </a:r>
                      <a:r>
                        <a:rPr lang="ru-RU" sz="12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3</a:t>
                      </a:r>
                      <a:r>
                        <a:rPr sz="1200" b="1" spc="-5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1200" b="1" spc="-15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год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14351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22833">
                <a:tc>
                  <a:txBody>
                    <a:bodyPr/>
                    <a:lstStyle/>
                    <a:p>
                      <a:pPr marL="91440" marR="81280" algn="just">
                        <a:lnSpc>
                          <a:spcPct val="100000"/>
                        </a:lnSpc>
                        <a:spcBef>
                          <a:spcPts val="335"/>
                        </a:spcBef>
                      </a:pPr>
                      <a:r>
                        <a:rPr sz="1200" spc="-2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Расходы </a:t>
                      </a:r>
                      <a:r>
                        <a:rPr sz="1200" spc="-5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по </a:t>
                      </a:r>
                      <a:r>
                        <a:rPr sz="1200" spc="-15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бюджетной</a:t>
                      </a:r>
                      <a:r>
                        <a:rPr sz="1200" spc="-15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200" spc="-10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программе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4254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spc="-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21996,0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90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kern="1200" spc="-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19350,0</a:t>
                      </a:r>
                      <a:endParaRPr sz="1200" kern="1200" spc="-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90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kern="1200" spc="-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19620,0</a:t>
                      </a:r>
                      <a:endParaRPr sz="1200" kern="1200" spc="-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90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242738">
                <a:tc gridSpan="4">
                  <a:txBody>
                    <a:bodyPr/>
                    <a:lstStyle/>
                    <a:p>
                      <a:pPr marL="43180" indent="0" algn="ctr">
                        <a:lnSpc>
                          <a:spcPct val="100000"/>
                        </a:lnSpc>
                        <a:spcBef>
                          <a:spcPts val="335"/>
                        </a:spcBef>
                        <a:buFont typeface="Arial" panose="020B0604020202020204" pitchFamily="34" charset="0"/>
                        <a:buNone/>
                      </a:pPr>
                      <a:r>
                        <a:rPr sz="1600" spc="-1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Показатели прямого</a:t>
                      </a:r>
                      <a:r>
                        <a:rPr sz="1600" spc="1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1600" spc="-25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результата</a:t>
                      </a:r>
                      <a:endParaRPr sz="16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4254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595693">
                <a:tc>
                  <a:txBody>
                    <a:bodyPr/>
                    <a:lstStyle/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r>
                        <a:rPr lang="ru-RU" sz="1000" kern="1200" spc="-15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Прошли курсы переподготовки государственных служащих, человек</a:t>
                      </a: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endParaRPr lang="ru-RU" sz="1000" kern="1200" spc="-1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r>
                        <a:rPr lang="ru-RU" sz="1000" kern="1200" spc="-15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Прошли курсы повышения квалификации государственных служащих, человек</a:t>
                      </a: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endParaRPr lang="ru-RU" sz="1000" kern="1200" spc="-1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r>
                        <a:rPr lang="ru-RU" sz="1000" kern="1200" spc="-15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Обеспечены заработной платой административные государственные служащие, </a:t>
                      </a:r>
                      <a:r>
                        <a:rPr lang="ru-RU" sz="1000" kern="1200" spc="-15" dirty="0" err="1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шт.единиц</a:t>
                      </a:r>
                      <a:endParaRPr lang="ru-RU" sz="1000" kern="1200" spc="-1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endParaRPr lang="ru-RU" sz="1000" kern="1200" spc="-1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r>
                        <a:rPr lang="ru-RU" sz="1000" kern="1200" spc="-15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Обеспечены заработной платой технические работники, единиц</a:t>
                      </a:r>
                      <a:endParaRPr sz="1000" kern="1200" spc="-1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4254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90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90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90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</a:tbl>
          </a:graphicData>
        </a:graphic>
      </p:graphicFrame>
      <p:sp>
        <p:nvSpPr>
          <p:cNvPr id="9" name="Прямоугольник 8"/>
          <p:cNvSpPr/>
          <p:nvPr/>
        </p:nvSpPr>
        <p:spPr>
          <a:xfrm>
            <a:off x="2359376" y="5613915"/>
            <a:ext cx="8096788" cy="61099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 данной программе производится финансирование на обеспечение деятельности </a:t>
            </a:r>
            <a:r>
              <a:rPr lang="ru-RU" sz="1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аппарата отдела предпринимательства и туризма </a:t>
            </a:r>
            <a:r>
              <a:rPr lang="ru-RU" sz="12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для достижения максимального эффективного выполнения возложенных на </a:t>
            </a:r>
            <a:r>
              <a:rPr lang="ru-RU" sz="1200" i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них функций </a:t>
            </a:r>
            <a:r>
              <a:rPr lang="ru-RU" sz="1200" i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содержание штатной численности </a:t>
            </a:r>
            <a:r>
              <a:rPr lang="ru-RU" sz="1200" i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ru-RU" sz="1200" i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работников</a:t>
            </a:r>
            <a:endParaRPr lang="ru-RU" sz="1200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object 3"/>
          <p:cNvSpPr/>
          <p:nvPr/>
        </p:nvSpPr>
        <p:spPr>
          <a:xfrm>
            <a:off x="7791450" y="6184636"/>
            <a:ext cx="2876550" cy="714375"/>
          </a:xfrm>
          <a:custGeom>
            <a:avLst/>
            <a:gdLst/>
            <a:ahLst/>
            <a:cxnLst/>
            <a:rect l="l" t="t" r="r" b="b"/>
            <a:pathLst>
              <a:path w="2876550" h="714375">
                <a:moveTo>
                  <a:pt x="2876410" y="0"/>
                </a:moveTo>
                <a:lnTo>
                  <a:pt x="2870034" y="0"/>
                </a:lnTo>
                <a:lnTo>
                  <a:pt x="2748851" y="20091"/>
                </a:lnTo>
                <a:lnTo>
                  <a:pt x="2625547" y="42405"/>
                </a:lnTo>
                <a:lnTo>
                  <a:pt x="2370442" y="91516"/>
                </a:lnTo>
                <a:lnTo>
                  <a:pt x="2102561" y="149555"/>
                </a:lnTo>
                <a:lnTo>
                  <a:pt x="1821941" y="216509"/>
                </a:lnTo>
                <a:lnTo>
                  <a:pt x="1564703" y="281241"/>
                </a:lnTo>
                <a:lnTo>
                  <a:pt x="841882" y="444182"/>
                </a:lnTo>
                <a:lnTo>
                  <a:pt x="620775" y="488823"/>
                </a:lnTo>
                <a:lnTo>
                  <a:pt x="199847" y="566953"/>
                </a:lnTo>
                <a:lnTo>
                  <a:pt x="0" y="600430"/>
                </a:lnTo>
                <a:lnTo>
                  <a:pt x="270001" y="638378"/>
                </a:lnTo>
                <a:lnTo>
                  <a:pt x="397560" y="653999"/>
                </a:lnTo>
                <a:lnTo>
                  <a:pt x="644169" y="680783"/>
                </a:lnTo>
                <a:lnTo>
                  <a:pt x="873772" y="698639"/>
                </a:lnTo>
                <a:lnTo>
                  <a:pt x="984313" y="705345"/>
                </a:lnTo>
                <a:lnTo>
                  <a:pt x="1092746" y="709803"/>
                </a:lnTo>
                <a:lnTo>
                  <a:pt x="1296835" y="714273"/>
                </a:lnTo>
                <a:lnTo>
                  <a:pt x="1394625" y="714273"/>
                </a:lnTo>
                <a:lnTo>
                  <a:pt x="1583829" y="709803"/>
                </a:lnTo>
                <a:lnTo>
                  <a:pt x="1673123" y="705345"/>
                </a:lnTo>
                <a:lnTo>
                  <a:pt x="1843201" y="691946"/>
                </a:lnTo>
                <a:lnTo>
                  <a:pt x="1926107" y="683018"/>
                </a:lnTo>
                <a:lnTo>
                  <a:pt x="2083434" y="660692"/>
                </a:lnTo>
                <a:lnTo>
                  <a:pt x="2232253" y="633907"/>
                </a:lnTo>
                <a:lnTo>
                  <a:pt x="2372563" y="602665"/>
                </a:lnTo>
                <a:lnTo>
                  <a:pt x="2506497" y="566953"/>
                </a:lnTo>
                <a:lnTo>
                  <a:pt x="2634056" y="526770"/>
                </a:lnTo>
                <a:lnTo>
                  <a:pt x="2755239" y="482130"/>
                </a:lnTo>
                <a:lnTo>
                  <a:pt x="2872155" y="435254"/>
                </a:lnTo>
                <a:lnTo>
                  <a:pt x="2876410" y="433019"/>
                </a:lnTo>
                <a:lnTo>
                  <a:pt x="2876410" y="0"/>
                </a:lnTo>
                <a:close/>
              </a:path>
            </a:pathLst>
          </a:custGeom>
          <a:solidFill>
            <a:srgbClr val="C6E7FC">
              <a:alpha val="2901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0"/>
          <p:cNvSpPr txBox="1"/>
          <p:nvPr/>
        </p:nvSpPr>
        <p:spPr>
          <a:xfrm>
            <a:off x="9522675" y="1792960"/>
            <a:ext cx="651510" cy="175048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>
              <a:spcBef>
                <a:spcPts val="105"/>
              </a:spcBef>
            </a:pPr>
            <a:r>
              <a:rPr sz="1050" dirty="0">
                <a:latin typeface="Arial"/>
                <a:cs typeface="Arial"/>
              </a:rPr>
              <a:t>тыс.</a:t>
            </a:r>
            <a:r>
              <a:rPr sz="1050" spc="-95" dirty="0">
                <a:latin typeface="Arial"/>
                <a:cs typeface="Arial"/>
              </a:rPr>
              <a:t> </a:t>
            </a:r>
            <a:r>
              <a:rPr sz="1050" spc="-5" dirty="0">
                <a:latin typeface="Arial"/>
                <a:cs typeface="Arial"/>
              </a:rPr>
              <a:t>тенге</a:t>
            </a:r>
            <a:endParaRPr sz="1050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778295289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610</TotalTime>
  <Words>150</Words>
  <Application>Microsoft Office PowerPoint</Application>
  <PresentationFormat>Произвольный</PresentationFormat>
  <Paragraphs>55</Paragraphs>
  <Slides>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Воздушный поток</vt:lpstr>
      <vt:lpstr>Гражданский бюджет</vt:lpstr>
      <vt:lpstr>Уважаемые посетители сайта!</vt:lpstr>
      <vt:lpstr>Бюджетная программа  001 «Услуги по реализации государственной политики на местном уровне в области предпринимательства и туризма»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Гражданский бюджет</dc:title>
  <dc:creator>Khamzina1</dc:creator>
  <cp:lastModifiedBy>User</cp:lastModifiedBy>
  <cp:revision>53</cp:revision>
  <dcterms:created xsi:type="dcterms:W3CDTF">2021-01-27T03:51:23Z</dcterms:created>
  <dcterms:modified xsi:type="dcterms:W3CDTF">2022-02-22T09:37:32Z</dcterms:modified>
</cp:coreProperties>
</file>

<file path=docProps/thumbnail.jpeg>
</file>