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36" r:id="rId1"/>
  </p:sldMasterIdLst>
  <p:sldIdLst>
    <p:sldId id="256" r:id="rId2"/>
    <p:sldId id="258" r:id="rId3"/>
    <p:sldId id="300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48" autoAdjust="0"/>
    <p:restoredTop sz="99700" autoAdjust="0"/>
  </p:normalViewPr>
  <p:slideViewPr>
    <p:cSldViewPr snapToGrid="0">
      <p:cViewPr>
        <p:scale>
          <a:sx n="113" d="100"/>
          <a:sy n="113" d="100"/>
        </p:scale>
        <p:origin x="1320" y="10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hlink"/>
                </a:solidFill>
                <a:latin typeface="Candara"/>
                <a:cs typeface="Candar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2/22/2022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6076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C99A5AD-3E1F-49BF-A2A4-84E09001EBB5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3E0AA7C-CD61-4F88-90AF-30AE94B493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7" r:id="rId1"/>
    <p:sldLayoutId id="2147484338" r:id="rId2"/>
    <p:sldLayoutId id="2147484339" r:id="rId3"/>
    <p:sldLayoutId id="2147484340" r:id="rId4"/>
    <p:sldLayoutId id="2147484341" r:id="rId5"/>
    <p:sldLayoutId id="2147484342" r:id="rId6"/>
    <p:sldLayoutId id="2147484343" r:id="rId7"/>
    <p:sldLayoutId id="2147484344" r:id="rId8"/>
    <p:sldLayoutId id="2147484345" r:id="rId9"/>
    <p:sldLayoutId id="2147484346" r:id="rId10"/>
    <p:sldLayoutId id="2147484347" r:id="rId11"/>
    <p:sldLayoutId id="2147484348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76CE7D0-ADDD-47E9-97EB-0AE53AA188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Отдела предпринимательства и туризма на 2022-2024 годы</a:t>
            </a:r>
          </a:p>
          <a:p>
            <a:r>
              <a:rPr lang="kk-KZ" dirty="0" smtClean="0"/>
              <a:t>2022-2024 жылға арналған </a:t>
            </a:r>
            <a:r>
              <a:rPr lang="kk-KZ" dirty="0" smtClean="0"/>
              <a:t>куәсіпкерлік </a:t>
            </a:r>
            <a:r>
              <a:rPr lang="kk-KZ" dirty="0" smtClean="0"/>
              <a:t>және туризм бөлімі</a:t>
            </a:r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013D00-655E-47B2-A743-876042DB81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28400" y="2185059"/>
            <a:ext cx="8574622" cy="1387039"/>
          </a:xfrm>
        </p:spPr>
        <p:txBody>
          <a:bodyPr/>
          <a:lstStyle/>
          <a:p>
            <a:pPr marL="182880" indent="0">
              <a:buNone/>
            </a:pPr>
            <a:r>
              <a:rPr lang="kk-KZ" dirty="0" smtClean="0"/>
              <a:t>   Азаматтық </a:t>
            </a:r>
            <a:r>
              <a:rPr lang="kk-KZ" dirty="0" smtClean="0"/>
              <a:t>бюджет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214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2543444" y="1447800"/>
            <a:ext cx="8124555" cy="35741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/>
            <a:r>
              <a:rPr lang="kk-KZ" dirty="0" smtClean="0"/>
              <a:t>	</a:t>
            </a:r>
          </a:p>
          <a:p>
            <a:pPr marL="12700" algn="just"/>
            <a:endParaRPr lang="kk-KZ" dirty="0"/>
          </a:p>
          <a:p>
            <a:pPr marL="12700" algn="just"/>
            <a:r>
              <a:rPr lang="kk-KZ" dirty="0" smtClean="0"/>
              <a:t>	Сіздердің </a:t>
            </a:r>
            <a:r>
              <a:rPr lang="kk-KZ" dirty="0" smtClean="0"/>
              <a:t>назарларыңызға Солтүстік Қазақстан облысы Айыртау ауданы әкімдігінің кәсіпкерлік және туризм бөлімінің 2022-2024 жылдарға арналған азаматтық бюджеті ұсынылады, онда бөлім бюджетінің негізгі көрсеткіштері туралы ақпарат қамтылған.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639445" algn="just">
              <a:tabLst>
                <a:tab pos="1798320" algn="l"/>
                <a:tab pos="3368675" algn="l"/>
                <a:tab pos="4819015" algn="l"/>
                <a:tab pos="5148580" algn="l"/>
                <a:tab pos="6240145" algn="l"/>
              </a:tabLst>
            </a:pPr>
            <a:r>
              <a:rPr lang="kk-KZ" dirty="0" smtClean="0"/>
              <a:t>Бөлімнің </a:t>
            </a:r>
            <a:r>
              <a:rPr lang="kk-KZ" dirty="0" smtClean="0"/>
              <a:t>бюджеті аудандық мәслихат сессиясының 2021 жылғы 24 желтоқсандағы </a:t>
            </a:r>
            <a:r>
              <a:rPr lang="kk-KZ" dirty="0" smtClean="0"/>
              <a:t>№7-13-1 </a:t>
            </a:r>
            <a:r>
              <a:rPr lang="kk-KZ" dirty="0" smtClean="0"/>
              <a:t>шешімімен бекітілді.</a:t>
            </a:r>
            <a:endParaRPr lang="ru-RU" spc="1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639445" algn="just">
              <a:tabLst>
                <a:tab pos="1798320" algn="l"/>
                <a:tab pos="3368675" algn="l"/>
                <a:tab pos="4819015" algn="l"/>
                <a:tab pos="5148580" algn="l"/>
                <a:tab pos="6240145" algn="l"/>
              </a:tabLst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639445" algn="just">
              <a:tabLst>
                <a:tab pos="1798320" algn="l"/>
                <a:tab pos="3368675" algn="l"/>
                <a:tab pos="4819015" algn="l"/>
                <a:tab pos="5148580" algn="l"/>
                <a:tab pos="6240145" algn="l"/>
              </a:tabLst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335" marR="7620" indent="640080" algn="just">
              <a:spcBef>
                <a:spcPts val="1580"/>
              </a:spcBef>
              <a:tabLst>
                <a:tab pos="1878330" algn="l"/>
              </a:tabLst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640080" algn="just">
              <a:lnSpc>
                <a:spcPct val="106700"/>
              </a:lnSpc>
              <a:spcBef>
                <a:spcPts val="100"/>
              </a:spcBef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209800" y="582436"/>
            <a:ext cx="8268779" cy="444352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lang="kk-KZ" sz="2800" spc="-1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Құрметті сайт қонақтары</a:t>
            </a:r>
            <a:r>
              <a:rPr sz="2800" spc="-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3"/>
          <p:cNvSpPr/>
          <p:nvPr/>
        </p:nvSpPr>
        <p:spPr>
          <a:xfrm>
            <a:off x="7791450" y="6184636"/>
            <a:ext cx="2876550" cy="714375"/>
          </a:xfrm>
          <a:custGeom>
            <a:avLst/>
            <a:gdLst/>
            <a:ahLst/>
            <a:cxnLst/>
            <a:rect l="l" t="t" r="r" b="b"/>
            <a:pathLst>
              <a:path w="2876550" h="714375">
                <a:moveTo>
                  <a:pt x="2876410" y="0"/>
                </a:moveTo>
                <a:lnTo>
                  <a:pt x="2870034" y="0"/>
                </a:lnTo>
                <a:lnTo>
                  <a:pt x="2748851" y="20091"/>
                </a:lnTo>
                <a:lnTo>
                  <a:pt x="2625547" y="42405"/>
                </a:lnTo>
                <a:lnTo>
                  <a:pt x="2370442" y="91516"/>
                </a:lnTo>
                <a:lnTo>
                  <a:pt x="2102561" y="149555"/>
                </a:lnTo>
                <a:lnTo>
                  <a:pt x="1821941" y="216509"/>
                </a:lnTo>
                <a:lnTo>
                  <a:pt x="1564703" y="281241"/>
                </a:lnTo>
                <a:lnTo>
                  <a:pt x="841882" y="444182"/>
                </a:lnTo>
                <a:lnTo>
                  <a:pt x="620775" y="488823"/>
                </a:lnTo>
                <a:lnTo>
                  <a:pt x="199847" y="566953"/>
                </a:lnTo>
                <a:lnTo>
                  <a:pt x="0" y="600430"/>
                </a:lnTo>
                <a:lnTo>
                  <a:pt x="270001" y="638378"/>
                </a:lnTo>
                <a:lnTo>
                  <a:pt x="397560" y="653999"/>
                </a:lnTo>
                <a:lnTo>
                  <a:pt x="644169" y="680783"/>
                </a:lnTo>
                <a:lnTo>
                  <a:pt x="873772" y="698639"/>
                </a:lnTo>
                <a:lnTo>
                  <a:pt x="984313" y="705345"/>
                </a:lnTo>
                <a:lnTo>
                  <a:pt x="1092746" y="709803"/>
                </a:lnTo>
                <a:lnTo>
                  <a:pt x="1296835" y="714273"/>
                </a:lnTo>
                <a:lnTo>
                  <a:pt x="1394625" y="714273"/>
                </a:lnTo>
                <a:lnTo>
                  <a:pt x="1583829" y="709803"/>
                </a:lnTo>
                <a:lnTo>
                  <a:pt x="1673123" y="705345"/>
                </a:lnTo>
                <a:lnTo>
                  <a:pt x="1843201" y="691946"/>
                </a:lnTo>
                <a:lnTo>
                  <a:pt x="1926107" y="683018"/>
                </a:lnTo>
                <a:lnTo>
                  <a:pt x="2083434" y="660692"/>
                </a:lnTo>
                <a:lnTo>
                  <a:pt x="2232253" y="633907"/>
                </a:lnTo>
                <a:lnTo>
                  <a:pt x="2372563" y="602665"/>
                </a:lnTo>
                <a:lnTo>
                  <a:pt x="2506497" y="566953"/>
                </a:lnTo>
                <a:lnTo>
                  <a:pt x="2634056" y="526770"/>
                </a:lnTo>
                <a:lnTo>
                  <a:pt x="2755239" y="482130"/>
                </a:lnTo>
                <a:lnTo>
                  <a:pt x="2872155" y="435254"/>
                </a:lnTo>
                <a:lnTo>
                  <a:pt x="2876410" y="433019"/>
                </a:lnTo>
                <a:lnTo>
                  <a:pt x="2876410" y="0"/>
                </a:lnTo>
                <a:close/>
              </a:path>
            </a:pathLst>
          </a:custGeom>
          <a:solidFill>
            <a:srgbClr val="C6E7FC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480550" y="6453188"/>
            <a:ext cx="1187450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schemeClr val="bg1">
                    <a:lumMod val="65000"/>
                  </a:schemeClr>
                </a:solidFill>
              </a:rPr>
              <a:t>        4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object 2"/>
          <p:cNvSpPr txBox="1">
            <a:spLocks noGrp="1"/>
          </p:cNvSpPr>
          <p:nvPr>
            <p:ph type="title"/>
          </p:nvPr>
        </p:nvSpPr>
        <p:spPr>
          <a:xfrm>
            <a:off x="2466251" y="462321"/>
            <a:ext cx="7924800" cy="567463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12065" marR="5080" indent="-635" algn="ctr">
              <a:spcBef>
                <a:spcPts val="105"/>
              </a:spcBef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001 "</a:t>
            </a:r>
            <a:r>
              <a:rPr lang="ru-RU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Жергілікті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деңгейде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кәсіпкерлік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және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туризм </a:t>
            </a:r>
            <a:r>
              <a:rPr lang="ru-RU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саласындағы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мемлекеттік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саясатты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іске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асыру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жөніндегі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қызметтер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endParaRPr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750622"/>
              </p:ext>
            </p:extLst>
          </p:nvPr>
        </p:nvGraphicFramePr>
        <p:xfrm>
          <a:off x="2495012" y="1629342"/>
          <a:ext cx="8172988" cy="345065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743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387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625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9728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5980">
                <a:tc gridSpan="4">
                  <a:txBody>
                    <a:bodyPr/>
                    <a:lstStyle/>
                    <a:p>
                      <a:pPr marL="1914525" algn="l" defTabSz="457200" rtl="0" eaLnBrk="1" latinLnBrk="0" hangingPunct="1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kk-KZ" sz="1600" dirty="0" smtClean="0">
                          <a:solidFill>
                            <a:srgbClr val="FF0000"/>
                          </a:solidFill>
                        </a:rPr>
                        <a:t>Бюджеттік </a:t>
                      </a:r>
                      <a:r>
                        <a:rPr lang="kk-KZ" sz="1600" dirty="0" smtClean="0">
                          <a:solidFill>
                            <a:srgbClr val="FF0000"/>
                          </a:solidFill>
                        </a:rPr>
                        <a:t>бағдарлама бойынша шығыстар, барлығы</a:t>
                      </a:r>
                      <a:endParaRPr sz="1600" kern="1200" spc="-25" dirty="0">
                        <a:ln>
                          <a:noFill/>
                        </a:ln>
                        <a:solidFill>
                          <a:srgbClr val="FF0000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3937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6077">
                <a:tc>
                  <a:txBody>
                    <a:bodyPr/>
                    <a:lstStyle/>
                    <a:p>
                      <a:pPr marL="91440" marR="87630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185545" algn="l"/>
                          <a:tab pos="1795145" algn="l"/>
                        </a:tabLst>
                      </a:pPr>
                      <a:r>
                        <a:rPr lang="kk-KZ" sz="1200" dirty="0" smtClean="0">
                          <a:solidFill>
                            <a:srgbClr val="FF0000"/>
                          </a:solidFill>
                        </a:rPr>
                        <a:t>Бюджеттік </a:t>
                      </a:r>
                      <a:r>
                        <a:rPr lang="kk-KZ" sz="1200" dirty="0" smtClean="0">
                          <a:solidFill>
                            <a:srgbClr val="FF0000"/>
                          </a:solidFill>
                        </a:rPr>
                        <a:t>бағдарлама бойынша шығыстар</a:t>
                      </a:r>
                      <a:endParaRPr sz="1200" dirty="0">
                        <a:ln>
                          <a:noFill/>
                        </a:ln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20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22</a:t>
                      </a:r>
                      <a:r>
                        <a:rPr sz="1200" b="1" spc="-5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kk-KZ" sz="1200" b="1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жыл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20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23</a:t>
                      </a:r>
                      <a:r>
                        <a:rPr sz="1200" b="1" spc="-5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kk-KZ" sz="1200" b="1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жыл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202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200" b="1" spc="-5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kk-KZ" sz="1200" b="1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жыл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2833">
                <a:tc>
                  <a:txBody>
                    <a:bodyPr/>
                    <a:lstStyle/>
                    <a:p>
                      <a:pPr marL="91440" marR="81280" algn="just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200" spc="-2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</a:t>
                      </a:r>
                      <a:r>
                        <a:rPr sz="1200" spc="-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 </a:t>
                      </a:r>
                      <a:r>
                        <a:rPr sz="1200" spc="-1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бюджетной</a:t>
                      </a:r>
                      <a:r>
                        <a:rPr sz="1200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200" spc="-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программе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spc="-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21405,0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kern="1200" spc="-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21833,0</a:t>
                      </a:r>
                      <a:endParaRPr sz="1200" kern="1200" spc="-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kern="1200" spc="-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22269,0</a:t>
                      </a:r>
                      <a:endParaRPr sz="1200" kern="1200" spc="-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2738">
                <a:tc gridSpan="4">
                  <a:txBody>
                    <a:bodyPr/>
                    <a:lstStyle/>
                    <a:p>
                      <a:pPr marL="43180" indent="0" algn="ctr">
                        <a:lnSpc>
                          <a:spcPct val="100000"/>
                        </a:lnSpc>
                        <a:spcBef>
                          <a:spcPts val="335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kk-KZ" sz="1600" dirty="0" smtClean="0">
                          <a:solidFill>
                            <a:srgbClr val="FF0000"/>
                          </a:solidFill>
                        </a:rPr>
                        <a:t>Тікелей </a:t>
                      </a:r>
                      <a:r>
                        <a:rPr lang="kk-KZ" sz="1600" dirty="0" smtClean="0">
                          <a:solidFill>
                            <a:srgbClr val="FF0000"/>
                          </a:solidFill>
                        </a:rPr>
                        <a:t>нәтиже көрсеткіштері</a:t>
                      </a:r>
                      <a:endParaRPr sz="1600" dirty="0">
                        <a:ln>
                          <a:noFill/>
                        </a:ln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12153">
                <a:tc>
                  <a:txBody>
                    <a:bodyPr/>
                    <a:lstStyle/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мемлекеттік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қызметшілерді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қайта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даярлау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курстары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адам</a:t>
                      </a:r>
                      <a:endParaRPr lang="ru-RU" sz="1000" kern="1200" spc="-15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endParaRPr lang="ru-RU" sz="100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kk-KZ" sz="1000" dirty="0" smtClean="0">
                          <a:solidFill>
                            <a:schemeClr val="tx1"/>
                          </a:solidFill>
                        </a:rPr>
                        <a:t>мемлекеттік </a:t>
                      </a:r>
                      <a:r>
                        <a:rPr lang="kk-KZ" sz="1000" dirty="0" smtClean="0">
                          <a:solidFill>
                            <a:schemeClr val="tx1"/>
                          </a:solidFill>
                        </a:rPr>
                        <a:t>қызметшілердің біліктілігін арттыру курстары, адамдар</a:t>
                      </a:r>
                      <a:endParaRPr lang="ru-RU" sz="100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endParaRPr lang="ru-RU" sz="100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kk-KZ" sz="1000" dirty="0" smtClean="0">
                          <a:solidFill>
                            <a:schemeClr val="tx1"/>
                          </a:solidFill>
                        </a:rPr>
                        <a:t>Мемлекеттік </a:t>
                      </a:r>
                      <a:r>
                        <a:rPr lang="kk-KZ" sz="1000" dirty="0" smtClean="0">
                          <a:solidFill>
                            <a:schemeClr val="tx1"/>
                          </a:solidFill>
                        </a:rPr>
                        <a:t>әкімшілік қызметшілерге еңбекақы төленді, </a:t>
                      </a:r>
                      <a:r>
                        <a:rPr lang="kk-KZ" sz="1000" dirty="0" smtClean="0">
                          <a:solidFill>
                            <a:schemeClr val="tx1"/>
                          </a:solidFill>
                        </a:rPr>
                        <a:t>штаттық</a:t>
                      </a:r>
                      <a:r>
                        <a:rPr lang="kk-KZ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k-KZ" sz="1000" dirty="0" smtClean="0">
                          <a:solidFill>
                            <a:schemeClr val="tx1"/>
                          </a:solidFill>
                        </a:rPr>
                        <a:t>бірліктер</a:t>
                      </a:r>
                      <a:endParaRPr lang="ru-RU" sz="100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endParaRPr lang="ru-RU" sz="100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Техникалық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қызметкерлер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еңбекақымен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қамтамасыз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етілді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бірлік</a:t>
                      </a:r>
                      <a:endParaRPr sz="100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582332" y="5384800"/>
            <a:ext cx="7873831" cy="8401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Осы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бағдарлама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бойынша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оларға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жүктелген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функцияларды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барынша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тиімді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орындауға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қол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жеткізу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үшін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кәсіпкерлік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және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туризм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бөлімі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аппаратының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қызметін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қамтамасыз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етуге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, штат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санын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ұстауға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қаржыландыру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жүргізіледі</a:t>
            </a:r>
            <a:endParaRPr lang="ru-RU" sz="12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3"/>
          <p:cNvSpPr/>
          <p:nvPr/>
        </p:nvSpPr>
        <p:spPr>
          <a:xfrm>
            <a:off x="7791450" y="6184636"/>
            <a:ext cx="2876550" cy="714375"/>
          </a:xfrm>
          <a:custGeom>
            <a:avLst/>
            <a:gdLst/>
            <a:ahLst/>
            <a:cxnLst/>
            <a:rect l="l" t="t" r="r" b="b"/>
            <a:pathLst>
              <a:path w="2876550" h="714375">
                <a:moveTo>
                  <a:pt x="2876410" y="0"/>
                </a:moveTo>
                <a:lnTo>
                  <a:pt x="2870034" y="0"/>
                </a:lnTo>
                <a:lnTo>
                  <a:pt x="2748851" y="20091"/>
                </a:lnTo>
                <a:lnTo>
                  <a:pt x="2625547" y="42405"/>
                </a:lnTo>
                <a:lnTo>
                  <a:pt x="2370442" y="91516"/>
                </a:lnTo>
                <a:lnTo>
                  <a:pt x="2102561" y="149555"/>
                </a:lnTo>
                <a:lnTo>
                  <a:pt x="1821941" y="216509"/>
                </a:lnTo>
                <a:lnTo>
                  <a:pt x="1564703" y="281241"/>
                </a:lnTo>
                <a:lnTo>
                  <a:pt x="841882" y="444182"/>
                </a:lnTo>
                <a:lnTo>
                  <a:pt x="620775" y="488823"/>
                </a:lnTo>
                <a:lnTo>
                  <a:pt x="199847" y="566953"/>
                </a:lnTo>
                <a:lnTo>
                  <a:pt x="0" y="600430"/>
                </a:lnTo>
                <a:lnTo>
                  <a:pt x="270001" y="638378"/>
                </a:lnTo>
                <a:lnTo>
                  <a:pt x="397560" y="653999"/>
                </a:lnTo>
                <a:lnTo>
                  <a:pt x="644169" y="680783"/>
                </a:lnTo>
                <a:lnTo>
                  <a:pt x="873772" y="698639"/>
                </a:lnTo>
                <a:lnTo>
                  <a:pt x="984313" y="705345"/>
                </a:lnTo>
                <a:lnTo>
                  <a:pt x="1092746" y="709803"/>
                </a:lnTo>
                <a:lnTo>
                  <a:pt x="1296835" y="714273"/>
                </a:lnTo>
                <a:lnTo>
                  <a:pt x="1394625" y="714273"/>
                </a:lnTo>
                <a:lnTo>
                  <a:pt x="1583829" y="709803"/>
                </a:lnTo>
                <a:lnTo>
                  <a:pt x="1673123" y="705345"/>
                </a:lnTo>
                <a:lnTo>
                  <a:pt x="1843201" y="691946"/>
                </a:lnTo>
                <a:lnTo>
                  <a:pt x="1926107" y="683018"/>
                </a:lnTo>
                <a:lnTo>
                  <a:pt x="2083434" y="660692"/>
                </a:lnTo>
                <a:lnTo>
                  <a:pt x="2232253" y="633907"/>
                </a:lnTo>
                <a:lnTo>
                  <a:pt x="2372563" y="602665"/>
                </a:lnTo>
                <a:lnTo>
                  <a:pt x="2506497" y="566953"/>
                </a:lnTo>
                <a:lnTo>
                  <a:pt x="2634056" y="526770"/>
                </a:lnTo>
                <a:lnTo>
                  <a:pt x="2755239" y="482130"/>
                </a:lnTo>
                <a:lnTo>
                  <a:pt x="2872155" y="435254"/>
                </a:lnTo>
                <a:lnTo>
                  <a:pt x="2876410" y="433019"/>
                </a:lnTo>
                <a:lnTo>
                  <a:pt x="2876410" y="0"/>
                </a:lnTo>
                <a:close/>
              </a:path>
            </a:pathLst>
          </a:custGeom>
          <a:solidFill>
            <a:srgbClr val="C6E7FC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0"/>
          <p:cNvSpPr txBox="1"/>
          <p:nvPr/>
        </p:nvSpPr>
        <p:spPr>
          <a:xfrm>
            <a:off x="9522675" y="1792960"/>
            <a:ext cx="65151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lang="kk-KZ" sz="1050" dirty="0" smtClean="0">
                <a:latin typeface="Arial"/>
                <a:cs typeface="Arial"/>
              </a:rPr>
              <a:t>мың</a:t>
            </a:r>
            <a:r>
              <a:rPr sz="1050" spc="-95" dirty="0" smtClean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тенге</a:t>
            </a:r>
            <a:endParaRPr sz="105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829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635</TotalTime>
  <Words>136</Words>
  <Application>Microsoft Office PowerPoint</Application>
  <PresentationFormat>Произвольный</PresentationFormat>
  <Paragraphs>61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   Азаматтық бюджет</vt:lpstr>
      <vt:lpstr>Құрметті сайт қонақтары!</vt:lpstr>
      <vt:lpstr>001 "Жергілікті деңгейде кәсіпкерлік және туризм саласындағы мемлекеттік саясатты іске асыру жөніндегі қызметтер"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Гражданский бюджет</dc:title>
  <dc:creator>Khamzina1</dc:creator>
  <cp:lastModifiedBy>User</cp:lastModifiedBy>
  <cp:revision>55</cp:revision>
  <dcterms:created xsi:type="dcterms:W3CDTF">2021-01-27T03:51:23Z</dcterms:created>
  <dcterms:modified xsi:type="dcterms:W3CDTF">2022-02-22T11:17:52Z</dcterms:modified>
</cp:coreProperties>
</file>